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344" r:id="rId2"/>
    <p:sldId id="368" r:id="rId3"/>
    <p:sldId id="263" r:id="rId4"/>
    <p:sldId id="261" r:id="rId5"/>
    <p:sldId id="262" r:id="rId6"/>
    <p:sldId id="729" r:id="rId7"/>
    <p:sldId id="731" r:id="rId8"/>
    <p:sldId id="367" r:id="rId9"/>
    <p:sldId id="366" r:id="rId10"/>
    <p:sldId id="375" r:id="rId11"/>
    <p:sldId id="376" r:id="rId12"/>
    <p:sldId id="371" r:id="rId13"/>
    <p:sldId id="372" r:id="rId14"/>
    <p:sldId id="373" r:id="rId15"/>
    <p:sldId id="267" r:id="rId16"/>
    <p:sldId id="296" r:id="rId17"/>
    <p:sldId id="374" r:id="rId18"/>
    <p:sldId id="381" r:id="rId19"/>
    <p:sldId id="732" r:id="rId20"/>
    <p:sldId id="735" r:id="rId21"/>
    <p:sldId id="733" r:id="rId22"/>
    <p:sldId id="274" r:id="rId23"/>
    <p:sldId id="275" r:id="rId24"/>
    <p:sldId id="276" r:id="rId25"/>
    <p:sldId id="734" r:id="rId26"/>
    <p:sldId id="378" r:id="rId27"/>
    <p:sldId id="708" r:id="rId28"/>
    <p:sldId id="684" r:id="rId29"/>
    <p:sldId id="686" r:id="rId30"/>
    <p:sldId id="688" r:id="rId31"/>
    <p:sldId id="707" r:id="rId32"/>
    <p:sldId id="709" r:id="rId33"/>
    <p:sldId id="685" r:id="rId34"/>
    <p:sldId id="683" r:id="rId35"/>
    <p:sldId id="680" r:id="rId36"/>
    <p:sldId id="717" r:id="rId37"/>
    <p:sldId id="711" r:id="rId38"/>
    <p:sldId id="712" r:id="rId39"/>
    <p:sldId id="713" r:id="rId40"/>
    <p:sldId id="714" r:id="rId41"/>
    <p:sldId id="715" r:id="rId42"/>
    <p:sldId id="716" r:id="rId43"/>
    <p:sldId id="377" r:id="rId44"/>
    <p:sldId id="283" r:id="rId45"/>
    <p:sldId id="689" r:id="rId46"/>
    <p:sldId id="710" r:id="rId47"/>
    <p:sldId id="687" r:id="rId48"/>
    <p:sldId id="694" r:id="rId49"/>
    <p:sldId id="696" r:id="rId50"/>
    <p:sldId id="718" r:id="rId51"/>
    <p:sldId id="719" r:id="rId52"/>
    <p:sldId id="727" r:id="rId53"/>
    <p:sldId id="723" r:id="rId54"/>
    <p:sldId id="724" r:id="rId55"/>
    <p:sldId id="725" r:id="rId56"/>
    <p:sldId id="728" r:id="rId57"/>
    <p:sldId id="726" r:id="rId58"/>
    <p:sldId id="380" r:id="rId59"/>
    <p:sldId id="280" r:id="rId60"/>
    <p:sldId id="360" r:id="rId61"/>
    <p:sldId id="369" r:id="rId62"/>
    <p:sldId id="370" r:id="rId63"/>
    <p:sldId id="266" r:id="rId64"/>
    <p:sldId id="278" r:id="rId65"/>
    <p:sldId id="277" r:id="rId66"/>
    <p:sldId id="736" r:id="rId67"/>
    <p:sldId id="379" r:id="rId68"/>
    <p:sldId id="737" r:id="rId69"/>
    <p:sldId id="738" r:id="rId70"/>
    <p:sldId id="739" r:id="rId71"/>
    <p:sldId id="362" r:id="rId72"/>
    <p:sldId id="363" r:id="rId73"/>
    <p:sldId id="291" r:id="rId74"/>
    <p:sldId id="342" r:id="rId75"/>
    <p:sldId id="347" r:id="rId76"/>
    <p:sldId id="343"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77203" autoAdjust="0"/>
  </p:normalViewPr>
  <p:slideViewPr>
    <p:cSldViewPr snapToGrid="0">
      <p:cViewPr varScale="1">
        <p:scale>
          <a:sx n="84" d="100"/>
          <a:sy n="84" d="100"/>
        </p:scale>
        <p:origin x="1518" y="90"/>
      </p:cViewPr>
      <p:guideLst/>
    </p:cSldViewPr>
  </p:slideViewPr>
  <p:outlineViewPr>
    <p:cViewPr>
      <p:scale>
        <a:sx n="33" d="100"/>
        <a:sy n="33" d="100"/>
      </p:scale>
      <p:origin x="0" y="-30114"/>
    </p:cViewPr>
  </p:outlineViewPr>
  <p:notesTextViewPr>
    <p:cViewPr>
      <p:scale>
        <a:sx n="1" d="1"/>
        <a:sy n="1" d="1"/>
      </p:scale>
      <p:origin x="0" y="0"/>
    </p:cViewPr>
  </p:notesTextViewPr>
  <p:sorterViewPr>
    <p:cViewPr>
      <p:scale>
        <a:sx n="100" d="100"/>
        <a:sy n="100" d="100"/>
      </p:scale>
      <p:origin x="0" y="-160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here package creates paths based on the top-level directory. It allows for easy file referencing, with no need to set a working directory or hard-code file paths. This makes it super useful for your own coding and especially useful when sharing your code with someone else. When using R projects, here references the project root or the top-level directory where the project file is located. Then you can the here() function to reference files and build paths from the top-level directory without needing to write out an entire file path specific to your machine. </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364243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explore package provides a simple framework for exploratory data analysis. There are many different packages that offer exploratory data analysis in R. These packages help automate the data analysis process by providing data descriptions, doing some validity checks, and creating simple visualizations that allow for early analysis and exploration of the data. The explore package is just one of the options for this work. I selected it because it provides some interactivity in the exploration, and it provides a function to create an automated report on your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3048108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tidyverse</a:t>
            </a:r>
            <a:r>
              <a:rPr lang="en-US" dirty="0"/>
              <a:t> package is a collection of R packages for data science. If you are not familiar with it, the </a:t>
            </a:r>
            <a:r>
              <a:rPr lang="en-US" dirty="0" err="1"/>
              <a:t>tidyverse</a:t>
            </a:r>
            <a:r>
              <a:rPr lang="en-US" dirty="0"/>
              <a:t> website is a very useful source of information. It includes some packages you may have used in the past such as </a:t>
            </a:r>
            <a:r>
              <a:rPr lang="en-US" dirty="0" err="1"/>
              <a:t>dplyr</a:t>
            </a:r>
            <a:r>
              <a:rPr lang="en-US" dirty="0"/>
              <a:t> and ggplot2. We will primarily be using the following </a:t>
            </a:r>
            <a:r>
              <a:rPr lang="en-US" dirty="0" err="1"/>
              <a:t>packageas</a:t>
            </a:r>
            <a:r>
              <a:rPr lang="en-US" dirty="0"/>
              <a:t>. </a:t>
            </a:r>
            <a:r>
              <a:rPr lang="en-US" dirty="0" err="1"/>
              <a:t>readr</a:t>
            </a:r>
            <a:r>
              <a:rPr lang="en-US" dirty="0"/>
              <a:t> for reading csv files. </a:t>
            </a:r>
            <a:r>
              <a:rPr lang="en-US" dirty="0" err="1"/>
              <a:t>dplyr</a:t>
            </a:r>
            <a:r>
              <a:rPr lang="en-US" dirty="0"/>
              <a:t> for manipulating data. </a:t>
            </a:r>
            <a:r>
              <a:rPr lang="en-US" dirty="0" err="1"/>
              <a:t>tidyr</a:t>
            </a:r>
            <a:r>
              <a:rPr lang="en-US" dirty="0"/>
              <a:t> pivoting data. ggplot2 for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129455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is a very useful file format that can be used to create documentation along with your code. This is ideal for reproducibility. It allows you to write notes and narratives alongside your code which can then be formed into a single report along with the code output. We will not get into the details of R Markdown and how it can be used, but I would highly recommend looking into it further if you are not familiar with it. We will be using an R Markdown document today for the workshop. </a:t>
            </a:r>
          </a:p>
          <a:p>
            <a:endParaRPr lang="en-US" dirty="0"/>
          </a:p>
          <a:p>
            <a:r>
              <a:rPr lang="en-US" dirty="0"/>
              <a:t>Reproducibility and documentation are important when analyzing and visualizing data. If we create documents of text and code that are reproducible, then we can come back to our work later to update it, and someone else can use the code to validate and extend our work. </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2757446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you need to get set up today.</a:t>
            </a:r>
          </a:p>
          <a:p>
            <a:endParaRPr lang="en-US" dirty="0"/>
          </a:p>
          <a:p>
            <a:r>
              <a:rPr lang="en-US" dirty="0"/>
              <a:t>You should already have R and R Studio installed on your computer. You should also have already installed the here, explore</a:t>
            </a:r>
            <a:r>
              <a:rPr lang="en-US"/>
              <a:t>, tidyverse, and scales </a:t>
            </a:r>
            <a:r>
              <a:rPr lang="en-US" dirty="0"/>
              <a:t>packages along with their dependencies</a:t>
            </a:r>
          </a:p>
          <a:p>
            <a:endParaRPr lang="en-US" dirty="0"/>
          </a:p>
          <a:p>
            <a:r>
              <a:rPr lang="en-US" dirty="0"/>
              <a:t>Now, we will download the R Markdown document that you will use to follow along and practice. We will also download the data needed for the workshop.  We will be doing all of this through the workshop website. Let’s navigate to the website now. Please follow along as I show you the steps to download the materials. </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168244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workshop materials provided include an R Markdown file setup for the workshop,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workshop is from IPEDS. I used data from the institutional characteristics survey to get information about the institutions. Then I pulled admissions and test scores, fall enrollment, and completions data for the past 4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the tidy format used to create the CSV files we downloaded. If you’re interested in the processing step, please let me know and I can show you where you can find the code I wrote to do it.</a:t>
            </a:r>
          </a:p>
          <a:p>
            <a:endParaRPr lang="en-US" dirty="0"/>
          </a:p>
          <a:p>
            <a:r>
              <a:rPr lang="en-US" dirty="0"/>
              <a:t>I’ve mentioned the word “tidy” a number of times now. I will explain more about that that means very soon.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code framework and data downloaded, let’s begin with the data analysis step.</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1497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begin with data exploration, which is an important first step in any data project. In this step, we will explore our data to understand the data types, variables, and general shape of the data we have. We will be going into R to do some data exploration using the explore package. </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3779189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https://www.online-timer.net/</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181294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Welcome to the AIR Forum Pre-Conference and to the Data Analysis and Visualization in R workshop. We are in Phoenix, Arizona on O’odham and Hohokam land. I am so glad you’re here! Let’s get things started with some introductions.</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397001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https://www.online-timer.net/</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608665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will complete some data analysis in R. We will learn how to compute summary statistics, manipulate data, and about tidy data. Now that we understand some basic characteristics about our data from the data exploration step, we can begin to do some </a:t>
            </a:r>
            <a:r>
              <a:rPr lang="en-US"/>
              <a:t>initial analysis. </a:t>
            </a:r>
            <a:r>
              <a:rPr lang="en-US" dirty="0"/>
              <a:t>Let’s go back to R Studio. </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720519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talk about tidy data. Tidy data is a structure of data in which each variable is a column, each observation is a row, and each cell is a single measurement. The IPEDS Admissions and Test Score data we were just working with is in Tidy format because each row was for one institution in one year (i.e. one observation) and included multiple metrics in  the columns. </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https://www.online-timer.net/</a:t>
            </a:r>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2844294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some data visualization best practices, I’d like us to use this </a:t>
            </a:r>
            <a:r>
              <a:rPr lang="en-US" dirty="0" err="1"/>
              <a:t>padlet</a:t>
            </a:r>
            <a:r>
              <a:rPr lang="en-US" dirty="0"/>
              <a:t> to brainstorm the answers to the following questions: what is data visualization, why visualize data, and what are qualities of effective data visualization</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3412759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508964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b="0" dirty="0"/>
              <a:t>What Is Data Visualization? Definition, Examples, And Learning Resources, https://www.tableau.com/learn/articles/data-visualization, para. 1</a:t>
            </a:r>
          </a:p>
        </p:txBody>
      </p:sp>
      <p:sp>
        <p:nvSpPr>
          <p:cNvPr id="4" name="Slide Number Placeholder 3"/>
          <p:cNvSpPr>
            <a:spLocks noGrp="1"/>
          </p:cNvSpPr>
          <p:nvPr>
            <p:ph type="sldNum" sz="quarter" idx="5"/>
          </p:nvPr>
        </p:nvSpPr>
        <p:spPr/>
        <p:txBody>
          <a:bodyPr/>
          <a:lstStyle/>
          <a:p>
            <a:fld id="{EF93909C-DE17-444F-9BF4-5D5AC6169AA6}" type="slidenum">
              <a:rPr lang="en-US" smtClean="0"/>
              <a:t>28</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Alberto Cairo is a journalist and designer, and the Knight Chair in Visual Journalism at the School of Communication of the University of Miami (UM).  He has written several books on data visualization and information design. These quotes come from his book </a:t>
            </a:r>
            <a:r>
              <a:rPr lang="en-US" i="1" dirty="0"/>
              <a:t>The Truthful Art</a:t>
            </a:r>
            <a:r>
              <a:rPr lang="en-US" i="0" dirty="0"/>
              <a:t>. </a:t>
            </a:r>
          </a:p>
          <a:p>
            <a:endParaRPr lang="en-US" i="0" dirty="0"/>
          </a:p>
          <a:p>
            <a:r>
              <a:rPr lang="en-US" i="0" dirty="0"/>
              <a:t>Source: </a:t>
            </a:r>
            <a:r>
              <a:rPr lang="en-US" i="1" dirty="0"/>
              <a:t>The Truthful Art</a:t>
            </a:r>
            <a:r>
              <a:rPr lang="en-US" i="0" dirty="0"/>
              <a:t> by Alberto Cairo, p. 31 and p. 28</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29</a:t>
            </a:fld>
            <a:endParaRPr lang="en-US"/>
          </a:p>
        </p:txBody>
      </p:sp>
    </p:spTree>
    <p:extLst>
      <p:ext uri="{BB962C8B-B14F-4D97-AF65-F5344CB8AC3E}">
        <p14:creationId xmlns:p14="http://schemas.microsoft.com/office/powerpoint/2010/main" val="3059469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Jenn Schilling, my pronouns are she/her/hers, and it is an honor to be with you today. I am a senior research analyst at the University of Arizona, and an adjunct faculty member at the College for Creative Studies where I teach graduate classes on data visualization. I have been using R for the past 10 years for data analysis, modeling, and visualization. In one of my classes at the College for Creative Studies, I teach data visualization in R. I love data visualization and R, so I am super excited to be speaking to you about these topics today. I have experience as a middle school teacher, data visualization consultant, operations research engineer in the supply chain, statistician in advertising and market research, and analyst in higher education.</a:t>
            </a:r>
          </a:p>
          <a:p>
            <a:endParaRPr lang="en-US" dirty="0"/>
          </a:p>
          <a:p>
            <a:r>
              <a:rPr lang="en-US" dirty="0"/>
              <a:t>Thank you for being here. I hope you will find this workshop beneficial. </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Du </a:t>
            </a:r>
            <a:r>
              <a:rPr lang="en-US" dirty="0" err="1"/>
              <a:t>Bois</a:t>
            </a:r>
            <a:r>
              <a:rPr lang="en-US" dirty="0"/>
              <a:t> was a scholar, writer, and civil rights leader. He is well known for his activism and work in sociology. For the 1900 Paris Exposition, a world’s fair held in Paris from April to November 2020, Du </a:t>
            </a:r>
            <a:r>
              <a:rPr lang="en-US" dirty="0" err="1"/>
              <a:t>Bois</a:t>
            </a:r>
            <a:r>
              <a:rPr lang="en-US" dirty="0"/>
              <a:t> led a team of students and alumni at the Atlanta School of sociology to create 63 infographics about African Americans in Georgia and in the United States.</a:t>
            </a:r>
          </a:p>
          <a:p>
            <a:endParaRPr lang="en-US" dirty="0"/>
          </a:p>
          <a:p>
            <a:r>
              <a:rPr lang="en-US" dirty="0"/>
              <a:t>Source: </a:t>
            </a:r>
            <a:r>
              <a:rPr lang="en-US" i="1" dirty="0"/>
              <a:t>W.E.B Du </a:t>
            </a:r>
            <a:r>
              <a:rPr lang="en-US" i="1" dirty="0" err="1"/>
              <a:t>Bois’s</a:t>
            </a:r>
            <a:r>
              <a:rPr lang="en-US" i="1" dirty="0"/>
              <a:t> Data Portraits Visualizing Black America </a:t>
            </a:r>
            <a:r>
              <a:rPr lang="en-US" dirty="0"/>
              <a:t>edited by Whitney Battle-Baptiste and Britt </a:t>
            </a:r>
            <a:r>
              <a:rPr lang="en-US" dirty="0" err="1"/>
              <a:t>Rusert</a:t>
            </a:r>
            <a:r>
              <a:rPr lang="en-US" dirty="0"/>
              <a:t>, p. 8</a:t>
            </a:r>
          </a:p>
        </p:txBody>
      </p:sp>
      <p:sp>
        <p:nvSpPr>
          <p:cNvPr id="4" name="Slide Number Placeholder 3"/>
          <p:cNvSpPr>
            <a:spLocks noGrp="1"/>
          </p:cNvSpPr>
          <p:nvPr>
            <p:ph type="sldNum" sz="quarter" idx="5"/>
          </p:nvPr>
        </p:nvSpPr>
        <p:spPr/>
        <p:txBody>
          <a:bodyPr/>
          <a:lstStyle/>
          <a:p>
            <a:fld id="{EF93909C-DE17-444F-9BF4-5D5AC6169AA6}" type="slidenum">
              <a:rPr lang="en-US" smtClean="0"/>
              <a:t>30</a:t>
            </a:fld>
            <a:endParaRPr lang="en-US"/>
          </a:p>
        </p:txBody>
      </p:sp>
    </p:spTree>
    <p:extLst>
      <p:ext uri="{BB962C8B-B14F-4D97-AF65-F5344CB8AC3E}">
        <p14:creationId xmlns:p14="http://schemas.microsoft.com/office/powerpoint/2010/main" val="3605438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4155244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reasons I think visualizing data is useful. Data can be difficult to communicate and understand but when data is visualized, it is easier to understand, communicate, see patterns, and engage a viewer. Generally speaking, showing someone a table of numbers is not as impactful as showing someone a well-designed graph. </a:t>
            </a:r>
          </a:p>
          <a:p>
            <a:endParaRPr lang="en-US" dirty="0"/>
          </a:p>
          <a:p>
            <a:r>
              <a:rPr lang="en-US" dirty="0"/>
              <a:t>Data visualizations allow us to see the big picture and uncover insights in complex data – they make data easier to understand and absorb. Data visualizations also help people make better decisions as they can quickly see what is happening, why it is happening, and what they could do next. Data visualizations make it easier to share data and insights with others and they make it easier for people the access data as charts and graphs are often easier for people to understand than complex statistics or tables of numbers. </a:t>
            </a:r>
          </a:p>
        </p:txBody>
      </p:sp>
      <p:sp>
        <p:nvSpPr>
          <p:cNvPr id="4" name="Slide Number Placeholder 3"/>
          <p:cNvSpPr>
            <a:spLocks noGrp="1"/>
          </p:cNvSpPr>
          <p:nvPr>
            <p:ph type="sldNum" sz="quarter" idx="5"/>
          </p:nvPr>
        </p:nvSpPr>
        <p:spPr/>
        <p:txBody>
          <a:bodyPr/>
          <a:lstStyle/>
          <a:p>
            <a:fld id="{EF93909C-DE17-444F-9BF4-5D5AC6169AA6}" type="slidenum">
              <a:rPr lang="en-US" smtClean="0"/>
              <a:t>33</a:t>
            </a:fld>
            <a:endParaRPr lang="en-US"/>
          </a:p>
        </p:txBody>
      </p:sp>
    </p:spTree>
    <p:extLst>
      <p:ext uri="{BB962C8B-B14F-4D97-AF65-F5344CB8AC3E}">
        <p14:creationId xmlns:p14="http://schemas.microsoft.com/office/powerpoint/2010/main" val="2743353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and some motivation for visualizing data. </a:t>
            </a:r>
          </a:p>
          <a:p>
            <a:r>
              <a:rPr lang="en-US" dirty="0"/>
              <a:t>In this example, there are 13 datasets of (x, y) coordinate pairs, like in the table shown on the left. Each dataset contains a series of points, each with an x and y coordinate.</a:t>
            </a:r>
          </a:p>
          <a:p>
            <a:r>
              <a:rPr lang="en-US" dirty="0"/>
              <a:t>If we summarize all 13 of these datasets by computing the mean and standard deviation of x and the mean and standard deviation of y, it looks like all 13 datasets are very similar. In this table, each row is one of the datasets and each column shows the summary statistics for that dataset. We can see that the mean (or average value) of the x coordinates and mean of the y coordinates are almost the same across all 13 datasets. We can also see that the standard deviation (or how spread out the values are) for x and y are almost the same as well. Finally, we can look at the correlation between x and y in each of these 13 datasets and we see that all of them have almost the same correlation, and it is very low, almost none.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373388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When the x and y coordinates from each of the datasets are plotted, we see that even though the summary statistics are the same, they are in fact very different sets of data. These datasets were created by Alberto Cairo to show demonstrate the importance of data visualization. Data visualization is useful when exploring data for analysis and when explaining data to others. </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3865894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37</a:t>
            </a:fld>
            <a:endParaRPr lang="en-US"/>
          </a:p>
        </p:txBody>
      </p:sp>
    </p:spTree>
    <p:extLst>
      <p:ext uri="{BB962C8B-B14F-4D97-AF65-F5344CB8AC3E}">
        <p14:creationId xmlns:p14="http://schemas.microsoft.com/office/powerpoint/2010/main" val="322579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38</a:t>
            </a:fld>
            <a:endParaRPr lang="en-US"/>
          </a:p>
        </p:txBody>
      </p:sp>
    </p:spTree>
    <p:extLst>
      <p:ext uri="{BB962C8B-B14F-4D97-AF65-F5344CB8AC3E}">
        <p14:creationId xmlns:p14="http://schemas.microsoft.com/office/powerpoint/2010/main" val="3427253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39</a:t>
            </a:fld>
            <a:endParaRPr lang="en-US"/>
          </a:p>
        </p:txBody>
      </p:sp>
    </p:spTree>
    <p:extLst>
      <p:ext uri="{BB962C8B-B14F-4D97-AF65-F5344CB8AC3E}">
        <p14:creationId xmlns:p14="http://schemas.microsoft.com/office/powerpoint/2010/main" val="2582844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Alberto Cairo also says that the five qualities of great visualizations are that they are Truthful, Functional, Beautiful, Insightful, and Enlightening (Cairo, 2016, p. 45)</a:t>
            </a:r>
          </a:p>
        </p:txBody>
      </p:sp>
      <p:sp>
        <p:nvSpPr>
          <p:cNvPr id="4" name="Slide Number Placeholder 3"/>
          <p:cNvSpPr>
            <a:spLocks noGrp="1"/>
          </p:cNvSpPr>
          <p:nvPr>
            <p:ph type="sldNum" sz="quarter" idx="5"/>
          </p:nvPr>
        </p:nvSpPr>
        <p:spPr/>
        <p:txBody>
          <a:bodyPr/>
          <a:lstStyle/>
          <a:p>
            <a:fld id="{EF93909C-DE17-444F-9BF4-5D5AC6169AA6}" type="slidenum">
              <a:rPr lang="en-US" smtClean="0"/>
              <a:t>40</a:t>
            </a:fld>
            <a:endParaRPr lang="en-US"/>
          </a:p>
        </p:txBody>
      </p:sp>
    </p:spTree>
    <p:extLst>
      <p:ext uri="{BB962C8B-B14F-4D97-AF65-F5344CB8AC3E}">
        <p14:creationId xmlns:p14="http://schemas.microsoft.com/office/powerpoint/2010/main" val="187403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schedule for today. </a:t>
            </a:r>
          </a:p>
          <a:p>
            <a:endParaRPr lang="en-US" dirty="0"/>
          </a:p>
          <a:p>
            <a:r>
              <a:rPr lang="en-US" dirty="0"/>
              <a:t>We’re starting with introductions to the workshop and R and then we will get into data analysis in R. After a break, we’ll come back to finish data analysis in R and begin data visualization best practices. We’ll take a second break and then finish up data visualization best practices and begin data visualization in R. After our last break, we will finish data visualization in R and discuss next steps. If you need to take a break at any time aside from the ones I’ve scheduled, please feel free to do so. </a:t>
            </a:r>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41</a:t>
            </a:fld>
            <a:endParaRPr lang="en-US"/>
          </a:p>
        </p:txBody>
      </p:sp>
    </p:spTree>
    <p:extLst>
      <p:ext uri="{BB962C8B-B14F-4D97-AF65-F5344CB8AC3E}">
        <p14:creationId xmlns:p14="http://schemas.microsoft.com/office/powerpoint/2010/main" val="953254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https://www.online-timer.net/</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4227035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know what data visualization is, why we might want to use it, and what the qualities are of effective data visualization, what do you need to know to visualize data.</a:t>
            </a:r>
          </a:p>
          <a:p>
            <a:endParaRPr lang="en-US" dirty="0"/>
          </a:p>
          <a:p>
            <a:r>
              <a:rPr lang="en-US" dirty="0"/>
              <a:t>Here are five key topics we will discuss next that are useful to understand when visualizing data. First, we will talk about Preattentive Attributes, which are visual encodings that our brains process without our conscious awareness. Next, we will talk about the Gestalt Principles of Visual Perception, which were established by the Gestalt School of Psychology in the early 1900s based on research of how people interact with and create order from visual stimuli. Then, we will discuss some basic color principles and how to decide which type of data visualization to use. Finally, we will cover the hierarchy of perceptual tasks. </a:t>
            </a:r>
          </a:p>
          <a:p>
            <a:endParaRPr lang="en-US" dirty="0"/>
          </a:p>
          <a:p>
            <a:r>
              <a:rPr lang="en-US" dirty="0"/>
              <a:t>By understanding these five topics, we can create effective data visualizations that are easy for the audience to understand and engage with. The goal of using these concepts is to reduce the cognitive load of the data visualization so that the viewer does not have to work so hard to understand it. </a:t>
            </a:r>
          </a:p>
          <a:p>
            <a:endParaRPr lang="en-US" dirty="0"/>
          </a:p>
          <a:p>
            <a:r>
              <a:rPr lang="en-US" dirty="0"/>
              <a:t>Prior Knowledge Check: Have you heard of the </a:t>
            </a:r>
            <a:r>
              <a:rPr lang="en-US" dirty="0" err="1"/>
              <a:t>Preattentive</a:t>
            </a:r>
            <a:r>
              <a:rPr lang="en-US" dirty="0"/>
              <a:t> Attributes or Gestalt Principles before? [POLL]</a:t>
            </a:r>
          </a:p>
          <a:p>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44</a:t>
            </a:fld>
            <a:endParaRPr lang="en-US"/>
          </a:p>
        </p:txBody>
      </p:sp>
    </p:spTree>
    <p:extLst>
      <p:ext uri="{BB962C8B-B14F-4D97-AF65-F5344CB8AC3E}">
        <p14:creationId xmlns:p14="http://schemas.microsoft.com/office/powerpoint/2010/main" val="1956677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Preattentive attributes can be used to help people understand data, focus the viewer’s attention, and create a visual hierarchy. They can be used to put emphasis on the most important pieces of data by providing visual cues that will automatically draw the viewer’s attention. Preattentive attributes “help us enable our audience to see what we want them to see before they even know they’re seeing it” (</a:t>
            </a:r>
            <a:r>
              <a:rPr lang="en-US" dirty="0" err="1"/>
              <a:t>Knaflic</a:t>
            </a:r>
            <a:r>
              <a:rPr lang="en-US" dirty="0"/>
              <a:t>, 2015, p. 104).</a:t>
            </a:r>
          </a:p>
          <a:p>
            <a:endParaRPr lang="en-US" dirty="0"/>
          </a:p>
          <a:p>
            <a:r>
              <a:rPr lang="en-US" dirty="0"/>
              <a:t>Here are eleven preattentive attributes: length, width, size, shape, orientation, curvature, added marks, enclosure, intensity or saturation, hue, and position. In each example, you will immediately see the element that is different whether it is longer, a different shape, oriented differently, has an extra mark, or is a different color. Your eye is drawn to it – you don’t even have to search for it. This is “because our brains are hardwired to quickly pick up differences we see in our environments” (</a:t>
            </a:r>
            <a:r>
              <a:rPr lang="en-US" dirty="0" err="1"/>
              <a:t>Knaflic</a:t>
            </a:r>
            <a:r>
              <a:rPr lang="en-US" dirty="0"/>
              <a:t>, 2015, p. 105).</a:t>
            </a:r>
          </a:p>
          <a:p>
            <a:endParaRPr lang="en-US" dirty="0"/>
          </a:p>
          <a:p>
            <a:r>
              <a:rPr lang="en-US" dirty="0"/>
              <a:t>Length - an object of a different length stands out; this can be seen in column charts and bar charts</a:t>
            </a:r>
          </a:p>
          <a:p>
            <a:endParaRPr lang="en-US" dirty="0"/>
          </a:p>
          <a:p>
            <a:r>
              <a:rPr lang="en-US" dirty="0"/>
              <a:t>Width - an object of a different width stands out; this can be seen in </a:t>
            </a:r>
            <a:r>
              <a:rPr lang="en-US" dirty="0" err="1"/>
              <a:t>treemaps</a:t>
            </a:r>
            <a:r>
              <a:rPr lang="en-US" dirty="0"/>
              <a:t> and 100% stacked column charts</a:t>
            </a:r>
          </a:p>
          <a:p>
            <a:endParaRPr lang="en-US" dirty="0"/>
          </a:p>
          <a:p>
            <a:r>
              <a:rPr lang="en-US" dirty="0"/>
              <a:t>Size - an object of a different size stands out; this can be seen in bubble charts</a:t>
            </a:r>
          </a:p>
          <a:p>
            <a:endParaRPr lang="en-US" dirty="0"/>
          </a:p>
          <a:p>
            <a:r>
              <a:rPr lang="en-US" dirty="0"/>
              <a:t>Shape - an object of a different shape stands out; this can be seen in scatterplots</a:t>
            </a:r>
          </a:p>
          <a:p>
            <a:endParaRPr lang="en-US" dirty="0"/>
          </a:p>
          <a:p>
            <a:r>
              <a:rPr lang="en-US" dirty="0"/>
              <a:t>Orientation - an object of a different orientation stands out; this can be seen in line charts and in comparing column charts and bar charts</a:t>
            </a:r>
          </a:p>
          <a:p>
            <a:endParaRPr lang="en-US" dirty="0"/>
          </a:p>
          <a:p>
            <a:r>
              <a:rPr lang="en-US" dirty="0"/>
              <a:t>Curvature- an object of a different curvature stands out; this can be seen in line charts</a:t>
            </a:r>
          </a:p>
          <a:p>
            <a:endParaRPr lang="en-US" dirty="0"/>
          </a:p>
          <a:p>
            <a:r>
              <a:rPr lang="en-US" dirty="0"/>
              <a:t>Added Marks - an object with additional marks or lines stands out; this can be seen in scatterplots</a:t>
            </a:r>
          </a:p>
          <a:p>
            <a:endParaRPr lang="en-US" dirty="0"/>
          </a:p>
          <a:p>
            <a:r>
              <a:rPr lang="en-US" dirty="0"/>
              <a:t>Enclosure - an object with a border or shaded area stands out; this can be seen in tables and small multiple charts</a:t>
            </a:r>
          </a:p>
          <a:p>
            <a:endParaRPr lang="en-US" dirty="0"/>
          </a:p>
          <a:p>
            <a:r>
              <a:rPr lang="en-US" dirty="0"/>
              <a:t>Intensity - an object with a different intensity or saturation stands out; this can be seen in heatmaps and shaded tables</a:t>
            </a:r>
          </a:p>
          <a:p>
            <a:endParaRPr lang="en-US" dirty="0"/>
          </a:p>
          <a:p>
            <a:r>
              <a:rPr lang="en-US" dirty="0"/>
              <a:t>Hue - an object with a different hue or color stands out; this can be seen in grouped column charts and any chart with a data point highlighted </a:t>
            </a:r>
          </a:p>
          <a:p>
            <a:endParaRPr lang="en-US" dirty="0"/>
          </a:p>
          <a:p>
            <a:r>
              <a:rPr lang="en-US" dirty="0"/>
              <a:t>Position - an object in a different position stands out; this can be seen in scatterplots</a:t>
            </a:r>
          </a:p>
          <a:p>
            <a:endParaRPr lang="en-US" dirty="0"/>
          </a:p>
          <a:p>
            <a:r>
              <a:rPr lang="en-US" dirty="0"/>
              <a:t>I want to talk briefly about enclosure before we move on, enclosure can be used to either frame or shade a section of a table or graph to draw attention to it or help the viewer group the enclosed elements together. This can be particularly useful when we want to draw a distinction in the data. For example, if a graph displays actual values and forecasted values, we could shade the area of the graph with the forecast to help the viewer separate the actual values from the forecasted values. Enclosure is also a Gestalt Principle</a:t>
            </a:r>
          </a:p>
          <a:p>
            <a:endParaRPr lang="en-US" dirty="0"/>
          </a:p>
          <a:p>
            <a:r>
              <a:rPr lang="en-US" dirty="0"/>
              <a:t>While we won’t discuss it in much detail, preattentive attributes can also be used in text. Examples include bold and italics font, color, font size, line spacing, outline, and underline. </a:t>
            </a:r>
          </a:p>
          <a:p>
            <a:endParaRPr lang="en-US" dirty="0"/>
          </a:p>
          <a:p>
            <a:r>
              <a:rPr lang="en-US" dirty="0"/>
              <a:t>Source: </a:t>
            </a:r>
            <a:r>
              <a:rPr lang="en-US" i="1" dirty="0"/>
              <a:t>Storytelling with Data</a:t>
            </a:r>
            <a:r>
              <a:rPr lang="en-US" i="0" dirty="0"/>
              <a:t> by Cole </a:t>
            </a:r>
            <a:r>
              <a:rPr lang="en-US" i="0" dirty="0" err="1"/>
              <a:t>Nussbaumer</a:t>
            </a:r>
            <a:r>
              <a:rPr lang="en-US" i="0" dirty="0"/>
              <a:t> </a:t>
            </a:r>
            <a:r>
              <a:rPr lang="en-US" i="0" dirty="0" err="1"/>
              <a:t>Knaflic</a:t>
            </a:r>
            <a:endParaRPr lang="en-US" dirty="0"/>
          </a:p>
        </p:txBody>
      </p:sp>
      <p:sp>
        <p:nvSpPr>
          <p:cNvPr id="4" name="Slide Number Placeholder 3"/>
          <p:cNvSpPr>
            <a:spLocks noGrp="1"/>
          </p:cNvSpPr>
          <p:nvPr>
            <p:ph type="sldNum" sz="quarter" idx="5"/>
          </p:nvPr>
        </p:nvSpPr>
        <p:spPr/>
        <p:txBody>
          <a:bodyPr/>
          <a:lstStyle/>
          <a:p>
            <a:fld id="{EF93909C-DE17-444F-9BF4-5D5AC6169AA6}" type="slidenum">
              <a:rPr lang="en-US" smtClean="0"/>
              <a:t>47</a:t>
            </a:fld>
            <a:endParaRPr lang="en-US"/>
          </a:p>
        </p:txBody>
      </p:sp>
    </p:spTree>
    <p:extLst>
      <p:ext uri="{BB962C8B-B14F-4D97-AF65-F5344CB8AC3E}">
        <p14:creationId xmlns:p14="http://schemas.microsoft.com/office/powerpoint/2010/main" val="453512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Gestalt Principles of Visual Perception were established by the Gestalt School of Psychology in the early 1900s based on research of how people interact with and create order from visual stimuli. The psychologists involved with the research theorized that we tend to group elements, look for patterns, and reduce complex images to their simplest form.</a:t>
            </a:r>
          </a:p>
          <a:p>
            <a:endParaRPr lang="en-US" dirty="0"/>
          </a:p>
          <a:p>
            <a:r>
              <a:rPr lang="en-US" dirty="0"/>
              <a:t>We can use the Gestalt Principles to design data visualizations that will help the viewer more easily understand them. When we implement these principles in data visualization, we can reduce the cognitive load or the amount of processing the viewer must take on to understand the data because the principles are based on how people naturally interpret and process visual elements. </a:t>
            </a:r>
          </a:p>
          <a:p>
            <a:endParaRPr lang="en-US" dirty="0"/>
          </a:p>
          <a:p>
            <a:r>
              <a:rPr lang="en-US" dirty="0"/>
              <a:t>Proximity – elements that are close together are thought of as belonging to a group; this can be used in table design by adding more space between rows or more space between columns to help the viewer easily see the table. In the example on the slide, we can see three columns and three rows. This principle also applies in scatter plots because we will naturally find groups of data that are close together – those groupings may or may not be meaningful but our brain will interpret them as groups, nonetheless.</a:t>
            </a:r>
          </a:p>
          <a:p>
            <a:endParaRPr lang="en-US" dirty="0"/>
          </a:p>
          <a:p>
            <a:r>
              <a:rPr lang="en-US" dirty="0"/>
              <a:t>Similarity – elements that look similar are thought of as belonging to a group – they may be similar color, shape, or size; again, this can be used in table design by shading alternate rows. It can also be used in plotting data by making data points of different categories different colors or shapes. Notice that due to proximity, in the example, we can also see three rows of circles.</a:t>
            </a:r>
          </a:p>
          <a:p>
            <a:endParaRPr lang="en-US" dirty="0"/>
          </a:p>
          <a:p>
            <a:r>
              <a:rPr lang="en-US" dirty="0"/>
              <a:t>Enclosure – elements that are physically enclosed are thought of as belonging to a group; this is also a preattentive attribute and as we discussed earlier can be used to distinguish groups in a dataset</a:t>
            </a:r>
          </a:p>
          <a:p>
            <a:endParaRPr lang="en-US" dirty="0"/>
          </a:p>
          <a:p>
            <a:r>
              <a:rPr lang="en-US" dirty="0"/>
              <a:t>Closure – the brain fills in gaps to create a recognizable image; we perceive the whole before the parts; this can be used to remove borders and backgrounds from charts because the brain will perceive the whole chart together without the additional elements like borders or backgrounds; removing extra elements such as a border around a chart allows the data to stand out more</a:t>
            </a:r>
          </a:p>
          <a:p>
            <a:endParaRPr lang="en-US" dirty="0"/>
          </a:p>
          <a:p>
            <a:r>
              <a:rPr lang="en-US" dirty="0"/>
              <a:t>Continuity – elements that are ordered in a line or curve are thought of as belonging to a group; we look for the smoothest path and naturally create continuous lines; this can be used to remove axis lines in a bar graph because the brain will perceive all the bars to be lined up; this principle also applies in scatterplots because our brains will follow a continuous path between points, again whether or not it is meaningful</a:t>
            </a:r>
          </a:p>
          <a:p>
            <a:endParaRPr lang="en-US" dirty="0"/>
          </a:p>
          <a:p>
            <a:r>
              <a:rPr lang="en-US" dirty="0"/>
              <a:t>Connection – elements that are physically connected are thought of as belonging to a group; connection is a powerful association; it can be seen in data visualization in line graphs</a:t>
            </a:r>
          </a:p>
          <a:p>
            <a:endParaRPr lang="en-US" dirty="0"/>
          </a:p>
          <a:p>
            <a:r>
              <a:rPr lang="en-US" dirty="0"/>
              <a:t>One important thing to note about the Gestalt Principles, and how we view data in general, is that we are always looking for structure and relationships. It’s important to keep this in mind as we design data visualizations because our viewers will look for structure and relationships whether or not they are actually there. </a:t>
            </a:r>
          </a:p>
          <a:p>
            <a:endParaRPr lang="en-US" dirty="0"/>
          </a:p>
          <a:p>
            <a:r>
              <a:rPr lang="en-US" dirty="0"/>
              <a:t>Of course, there is interpretation involved when viewing data visualizations that extend beyond these immediate perceptions. But it’s important to understand the preattentive attributes and gestalt principles because they influence a person’s initial engagement with a data visualization. We can use these to highlight important information, draw attention to a certain area of the visualization, and create a hierarchy of visual elements. Using the preattentive attributes and gestalt principles well can also help reduce the cognitive load of processing a data visualization. </a:t>
            </a:r>
          </a:p>
        </p:txBody>
      </p:sp>
      <p:sp>
        <p:nvSpPr>
          <p:cNvPr id="4" name="Slide Number Placeholder 3"/>
          <p:cNvSpPr>
            <a:spLocks noGrp="1"/>
          </p:cNvSpPr>
          <p:nvPr>
            <p:ph type="sldNum" sz="quarter" idx="5"/>
          </p:nvPr>
        </p:nvSpPr>
        <p:spPr/>
        <p:txBody>
          <a:bodyPr/>
          <a:lstStyle/>
          <a:p>
            <a:fld id="{EF93909C-DE17-444F-9BF4-5D5AC6169AA6}" type="slidenum">
              <a:rPr lang="en-US" smtClean="0"/>
              <a:t>48</a:t>
            </a:fld>
            <a:endParaRPr lang="en-US"/>
          </a:p>
        </p:txBody>
      </p:sp>
    </p:spTree>
    <p:extLst>
      <p:ext uri="{BB962C8B-B14F-4D97-AF65-F5344CB8AC3E}">
        <p14:creationId xmlns:p14="http://schemas.microsoft.com/office/powerpoint/2010/main" val="3552069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seen how color can be used to draw attention, highlight information, or group data points together. Now let’s talk more specifically about the main uses of color in data visualization.</a:t>
            </a:r>
          </a:p>
          <a:p>
            <a:endParaRPr lang="en-US" dirty="0"/>
          </a:p>
          <a:p>
            <a:r>
              <a:rPr lang="en-US" dirty="0"/>
              <a:t>When used in a data visualization or dashboard, color should have clear purpose and be consistent and accessible. If one color is used to indicate a specific category, it should be used consistently each time that category is included. If one color is used to highlight an important datapoint, it should be used for highlighting across visualizations. Consistency helps the viewer make meaning from the use of color and makes it easier for them to understand the important information. </a:t>
            </a:r>
          </a:p>
          <a:p>
            <a:endParaRPr lang="en-US" dirty="0"/>
          </a:p>
          <a:p>
            <a:r>
              <a:rPr lang="en-US" dirty="0"/>
              <a:t>Color should be used with a purpose and should not be arbitrarily added to data visualization. Using too many colors defeats the purpose of associating numbers with colors. Research shows that most people’s short-term memory will only retain up to five pieces of information at one time. The more colors you use to represent your data the harder it becomes to read it quickly. </a:t>
            </a:r>
            <a:r>
              <a:rPr lang="en-US" b="0" dirty="0"/>
              <a:t>If you need more than five colors in your chart, consider using an alternate chart type.</a:t>
            </a:r>
          </a:p>
          <a:p>
            <a:endParaRPr lang="en-US" b="0" dirty="0"/>
          </a:p>
          <a:p>
            <a:r>
              <a:rPr lang="en-US" b="0" dirty="0"/>
              <a:t>Now, let’s talk about the different ways color can be used in a data visualization. </a:t>
            </a:r>
          </a:p>
          <a:p>
            <a:endParaRPr lang="en-US" b="0" dirty="0"/>
          </a:p>
          <a:p>
            <a:r>
              <a:rPr lang="en-US" b="0" dirty="0"/>
              <a:t>First, as we’ve already discussed, color can be used to highlight a datapoint or to bring the viewer’s attention immediately to it. </a:t>
            </a:r>
          </a:p>
          <a:p>
            <a:endParaRPr lang="en-US" b="0" dirty="0"/>
          </a:p>
          <a:p>
            <a:r>
              <a:rPr lang="en-US" b="0" dirty="0"/>
              <a:t>Second, color can be used to designate different categories or labels. It can be used to help the viewer differentiate between different groups of data points. </a:t>
            </a:r>
          </a:p>
          <a:p>
            <a:endParaRPr lang="en-US" b="0" dirty="0"/>
          </a:p>
          <a:p>
            <a:r>
              <a:rPr lang="en-US" b="0" dirty="0"/>
              <a:t>Third, color can be applied to quantitative values either in a sequential or diverging manner. Sequential color is used to show low to high values on a continuous scale. Diverging color is used to show values above or below a midpoint on a continuous scale. </a:t>
            </a:r>
          </a:p>
          <a:p>
            <a:endParaRPr lang="en-US" b="0" dirty="0"/>
          </a:p>
          <a:p>
            <a:r>
              <a:rPr lang="en-US" b="0" dirty="0"/>
              <a:t>Keep in mind that we should only add color when it adds meaning and helps with understanding.</a:t>
            </a:r>
          </a:p>
          <a:p>
            <a:endParaRPr lang="en-US" b="0" dirty="0"/>
          </a:p>
          <a:p>
            <a:r>
              <a:rPr lang="en-US" b="0" dirty="0"/>
              <a:t>Now we are going to take a quick look at an example of using color in a bar graph. I will show a graph briefly and then ask what message or meaning you were able to establish. </a:t>
            </a:r>
          </a:p>
        </p:txBody>
      </p:sp>
      <p:sp>
        <p:nvSpPr>
          <p:cNvPr id="4" name="Slide Number Placeholder 3"/>
          <p:cNvSpPr>
            <a:spLocks noGrp="1"/>
          </p:cNvSpPr>
          <p:nvPr>
            <p:ph type="sldNum" sz="quarter" idx="5"/>
          </p:nvPr>
        </p:nvSpPr>
        <p:spPr/>
        <p:txBody>
          <a:bodyPr/>
          <a:lstStyle/>
          <a:p>
            <a:fld id="{EF93909C-DE17-444F-9BF4-5D5AC6169AA6}" type="slidenum">
              <a:rPr lang="en-US" smtClean="0"/>
              <a:t>49</a:t>
            </a:fld>
            <a:endParaRPr lang="en-US"/>
          </a:p>
        </p:txBody>
      </p:sp>
    </p:spTree>
    <p:extLst>
      <p:ext uri="{BB962C8B-B14F-4D97-AF65-F5344CB8AC3E}">
        <p14:creationId xmlns:p14="http://schemas.microsoft.com/office/powerpoint/2010/main" val="2950161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How do you know which chart to use? </a:t>
            </a:r>
          </a:p>
          <a:p>
            <a:endParaRPr lang="en-US" dirty="0"/>
          </a:p>
          <a:p>
            <a:r>
              <a:rPr lang="en-US" dirty="0"/>
              <a:t>Some charts are more effective than others in certain applications, and as we saw in the last session, there are some ways that we process visual information that make certain visual representations easier to process than others. Determining which chart to use depends on the data, the audience, and the purpose for creating the visualization. </a:t>
            </a:r>
          </a:p>
          <a:p>
            <a:endParaRPr lang="en-US" dirty="0"/>
          </a:p>
          <a:p>
            <a:r>
              <a:rPr lang="en-US" dirty="0"/>
              <a:t>Cole </a:t>
            </a:r>
            <a:r>
              <a:rPr lang="en-US" dirty="0" err="1"/>
              <a:t>Nussbaumer</a:t>
            </a:r>
            <a:r>
              <a:rPr lang="en-US" dirty="0"/>
              <a:t> </a:t>
            </a:r>
            <a:r>
              <a:rPr lang="en-US" dirty="0" err="1"/>
              <a:t>Knaflic</a:t>
            </a:r>
            <a:r>
              <a:rPr lang="en-US" dirty="0"/>
              <a:t> says “when it comes to selecting a graph, first and foremost, choose a graph type that will enable you to clearly get your message across to your audience” (2015, p. 60). She recommends that you begin with thinking about what you want your audience to know and then pick a chart that will make the message clear and easy for the audience to read and understand (</a:t>
            </a:r>
            <a:r>
              <a:rPr lang="en-US" dirty="0" err="1"/>
              <a:t>Knaflic</a:t>
            </a:r>
            <a:r>
              <a:rPr lang="en-US" dirty="0"/>
              <a:t>, 2015). </a:t>
            </a:r>
          </a:p>
          <a:p>
            <a:endParaRPr lang="en-US" dirty="0"/>
          </a:p>
          <a:p>
            <a:r>
              <a:rPr lang="en-US" dirty="0"/>
              <a:t>Alberto Cairo also recommends considering the message and goals for a visualization (Cairo, 2016). He says, “the purpose of your graphics should somehow guide your decision of how to shape the information” (Cairo, 2016, p. 51). He suggests asking questions like “What tasks should the graphic enable?” and “What should I reveal with it?” (Cairo, 2016, p. 138). Cairo also reminds us that “the way data is visually presented has very real consequences on the lives of people who read your visualizations” (2016, p. 148). </a:t>
            </a:r>
          </a:p>
          <a:p>
            <a:endParaRPr lang="en-US" dirty="0"/>
          </a:p>
          <a:p>
            <a:r>
              <a:rPr lang="en-US" dirty="0"/>
              <a:t>This is helpful to keep in mind – we should think about the audience, the task or goal we are trying to achieve, and the type of data as we decide which chart to use. Now we will take a look some different groups of charts based on the tasks they enable. </a:t>
            </a:r>
          </a:p>
          <a:p>
            <a:endParaRPr lang="en-US" dirty="0"/>
          </a:p>
          <a:p>
            <a:r>
              <a:rPr lang="en-US" dirty="0"/>
              <a:t>Other Notes:</a:t>
            </a:r>
          </a:p>
          <a:p>
            <a:r>
              <a:rPr lang="en-US" dirty="0"/>
              <a:t>“What do you need your audience to know?” Choose a “visual display that will enable you to make this clear” (</a:t>
            </a:r>
            <a:r>
              <a:rPr lang="en-US" dirty="0" err="1"/>
              <a:t>Knaflic</a:t>
            </a:r>
            <a:r>
              <a:rPr lang="en-US" dirty="0"/>
              <a:t>, 2015, p. 69).</a:t>
            </a:r>
          </a:p>
          <a:p>
            <a:r>
              <a:rPr lang="en-US" dirty="0"/>
              <a:t>“What is the right graph for my situation?” “Whatever will be easiest for your audience to read.” (</a:t>
            </a:r>
            <a:r>
              <a:rPr lang="en-US" dirty="0" err="1"/>
              <a:t>Knaflic</a:t>
            </a:r>
            <a:r>
              <a:rPr lang="en-US" dirty="0"/>
              <a:t>, 2015, p. 69)</a:t>
            </a:r>
          </a:p>
        </p:txBody>
      </p:sp>
      <p:sp>
        <p:nvSpPr>
          <p:cNvPr id="4" name="Slide Number Placeholder 3"/>
          <p:cNvSpPr>
            <a:spLocks noGrp="1"/>
          </p:cNvSpPr>
          <p:nvPr>
            <p:ph type="sldNum" sz="quarter" idx="5"/>
          </p:nvPr>
        </p:nvSpPr>
        <p:spPr/>
        <p:txBody>
          <a:bodyPr/>
          <a:lstStyle/>
          <a:p>
            <a:fld id="{EF93909C-DE17-444F-9BF4-5D5AC6169AA6}" type="slidenum">
              <a:rPr lang="en-US" smtClean="0"/>
              <a:t>50</a:t>
            </a:fld>
            <a:endParaRPr lang="en-US"/>
          </a:p>
        </p:txBody>
      </p:sp>
    </p:spTree>
    <p:extLst>
      <p:ext uri="{BB962C8B-B14F-4D97-AF65-F5344CB8AC3E}">
        <p14:creationId xmlns:p14="http://schemas.microsoft.com/office/powerpoint/2010/main" val="3498994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Perceptual tasks are the steps we need to take to interpret a visualization – to extract the real value represented in the visual. </a:t>
            </a:r>
          </a:p>
          <a:p>
            <a:endParaRPr lang="en-US" dirty="0"/>
          </a:p>
          <a:p>
            <a:r>
              <a:rPr lang="en-US" dirty="0"/>
              <a:t>We are going to look at three different visualizations and attempt to determine or extract the value of a particular piece of the chart. Please put your guess in the chat as a I show each slide.</a:t>
            </a:r>
          </a:p>
        </p:txBody>
      </p:sp>
      <p:sp>
        <p:nvSpPr>
          <p:cNvPr id="4" name="Slide Number Placeholder 3"/>
          <p:cNvSpPr>
            <a:spLocks noGrp="1"/>
          </p:cNvSpPr>
          <p:nvPr>
            <p:ph type="sldNum" sz="quarter" idx="5"/>
          </p:nvPr>
        </p:nvSpPr>
        <p:spPr/>
        <p:txBody>
          <a:bodyPr/>
          <a:lstStyle/>
          <a:p>
            <a:fld id="{EF93909C-DE17-444F-9BF4-5D5AC6169AA6}" type="slidenum">
              <a:rPr lang="en-US" smtClean="0"/>
              <a:t>52</a:t>
            </a:fld>
            <a:endParaRPr lang="en-US"/>
          </a:p>
        </p:txBody>
      </p:sp>
    </p:spTree>
    <p:extLst>
      <p:ext uri="{BB962C8B-B14F-4D97-AF65-F5344CB8AC3E}">
        <p14:creationId xmlns:p14="http://schemas.microsoft.com/office/powerpoint/2010/main" val="1338022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this pie chart. If the value of A is 40% what is the value of D?</a:t>
            </a:r>
          </a:p>
          <a:p>
            <a:endParaRPr lang="en-US" dirty="0"/>
          </a:p>
          <a:p>
            <a:r>
              <a:rPr lang="en-US" dirty="0"/>
              <a:t>D is 10%</a:t>
            </a:r>
          </a:p>
        </p:txBody>
      </p:sp>
      <p:sp>
        <p:nvSpPr>
          <p:cNvPr id="4" name="Slide Number Placeholder 3"/>
          <p:cNvSpPr>
            <a:spLocks noGrp="1"/>
          </p:cNvSpPr>
          <p:nvPr>
            <p:ph type="sldNum" sz="quarter" idx="5"/>
          </p:nvPr>
        </p:nvSpPr>
        <p:spPr/>
        <p:txBody>
          <a:bodyPr/>
          <a:lstStyle/>
          <a:p>
            <a:fld id="{EF93909C-DE17-444F-9BF4-5D5AC6169AA6}" type="slidenum">
              <a:rPr lang="en-US" smtClean="0"/>
              <a:t>53</a:t>
            </a:fld>
            <a:endParaRPr lang="en-US"/>
          </a:p>
        </p:txBody>
      </p:sp>
    </p:spTree>
    <p:extLst>
      <p:ext uri="{BB962C8B-B14F-4D97-AF65-F5344CB8AC3E}">
        <p14:creationId xmlns:p14="http://schemas.microsoft.com/office/powerpoint/2010/main" val="3429175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an area chart, if the area of A is 100 what is the area of C?</a:t>
            </a:r>
          </a:p>
          <a:p>
            <a:endParaRPr lang="en-US" dirty="0"/>
          </a:p>
          <a:p>
            <a:r>
              <a:rPr lang="en-US" dirty="0"/>
              <a:t>C is 40</a:t>
            </a:r>
          </a:p>
        </p:txBody>
      </p:sp>
      <p:sp>
        <p:nvSpPr>
          <p:cNvPr id="4" name="Slide Number Placeholder 3"/>
          <p:cNvSpPr>
            <a:spLocks noGrp="1"/>
          </p:cNvSpPr>
          <p:nvPr>
            <p:ph type="sldNum" sz="quarter" idx="5"/>
          </p:nvPr>
        </p:nvSpPr>
        <p:spPr/>
        <p:txBody>
          <a:bodyPr/>
          <a:lstStyle/>
          <a:p>
            <a:fld id="{EF93909C-DE17-444F-9BF4-5D5AC6169AA6}" type="slidenum">
              <a:rPr lang="en-US" smtClean="0"/>
              <a:t>54</a:t>
            </a:fld>
            <a:endParaRPr lang="en-US"/>
          </a:p>
        </p:txBody>
      </p:sp>
    </p:spTree>
    <p:extLst>
      <p:ext uri="{BB962C8B-B14F-4D97-AF65-F5344CB8AC3E}">
        <p14:creationId xmlns:p14="http://schemas.microsoft.com/office/powerpoint/2010/main" val="1869916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The learning outcomes of this workshop are that participants will be able to </a:t>
            </a:r>
          </a:p>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 bar chart, if the length of A is 100, what is the length of E?</a:t>
            </a:r>
          </a:p>
          <a:p>
            <a:endParaRPr lang="en-US" dirty="0"/>
          </a:p>
          <a:p>
            <a:r>
              <a:rPr lang="en-US" dirty="0"/>
              <a:t>E is 30</a:t>
            </a:r>
          </a:p>
        </p:txBody>
      </p:sp>
      <p:sp>
        <p:nvSpPr>
          <p:cNvPr id="4" name="Slide Number Placeholder 3"/>
          <p:cNvSpPr>
            <a:spLocks noGrp="1"/>
          </p:cNvSpPr>
          <p:nvPr>
            <p:ph type="sldNum" sz="quarter" idx="5"/>
          </p:nvPr>
        </p:nvSpPr>
        <p:spPr/>
        <p:txBody>
          <a:bodyPr/>
          <a:lstStyle/>
          <a:p>
            <a:fld id="{EF93909C-DE17-444F-9BF4-5D5AC6169AA6}" type="slidenum">
              <a:rPr lang="en-US" smtClean="0"/>
              <a:t>55</a:t>
            </a:fld>
            <a:endParaRPr lang="en-US"/>
          </a:p>
        </p:txBody>
      </p:sp>
    </p:spTree>
    <p:extLst>
      <p:ext uri="{BB962C8B-B14F-4D97-AF65-F5344CB8AC3E}">
        <p14:creationId xmlns:p14="http://schemas.microsoft.com/office/powerpoint/2010/main" val="851755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do? </a:t>
            </a:r>
          </a:p>
        </p:txBody>
      </p:sp>
      <p:sp>
        <p:nvSpPr>
          <p:cNvPr id="4" name="Slide Number Placeholder 3"/>
          <p:cNvSpPr>
            <a:spLocks noGrp="1"/>
          </p:cNvSpPr>
          <p:nvPr>
            <p:ph type="sldNum" sz="quarter" idx="5"/>
          </p:nvPr>
        </p:nvSpPr>
        <p:spPr/>
        <p:txBody>
          <a:bodyPr/>
          <a:lstStyle/>
          <a:p>
            <a:fld id="{EF93909C-DE17-444F-9BF4-5D5AC6169AA6}" type="slidenum">
              <a:rPr lang="en-US" smtClean="0"/>
              <a:t>56</a:t>
            </a:fld>
            <a:endParaRPr lang="en-US"/>
          </a:p>
        </p:txBody>
      </p:sp>
    </p:spTree>
    <p:extLst>
      <p:ext uri="{BB962C8B-B14F-4D97-AF65-F5344CB8AC3E}">
        <p14:creationId xmlns:p14="http://schemas.microsoft.com/office/powerpoint/2010/main" val="1706506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S. Cleveland and Robert McGill conducted experiments in the 1980s to determine how well people can estimate and compare two values in a chart across different chart types. Jeffrey </a:t>
            </a:r>
            <a:r>
              <a:rPr lang="en-US" dirty="0" err="1"/>
              <a:t>Heer</a:t>
            </a:r>
            <a:r>
              <a:rPr lang="en-US" dirty="0"/>
              <a:t> and Michael Bostock replicated and expanded these experiments in 2010, and research continues today to evaluate how well different chart types perform for comparison and estimation of values. </a:t>
            </a:r>
          </a:p>
          <a:p>
            <a:endParaRPr lang="en-US" dirty="0"/>
          </a:p>
          <a:p>
            <a:r>
              <a:rPr lang="en-US" dirty="0"/>
              <a:t>Based on the research from Cleveland and McGill and </a:t>
            </a:r>
            <a:r>
              <a:rPr lang="en-US" dirty="0" err="1"/>
              <a:t>Heer</a:t>
            </a:r>
            <a:r>
              <a:rPr lang="en-US" dirty="0"/>
              <a:t> and Bostock, position allows for more accurate estimates and comparison while area results in less accurate estimates and comparisons. </a:t>
            </a:r>
          </a:p>
          <a:p>
            <a:endParaRPr lang="en-US" dirty="0"/>
          </a:p>
          <a:p>
            <a:r>
              <a:rPr lang="en-US" dirty="0"/>
              <a:t>This is useful to know because if we are trying to create visualizations that allow for accurate estimates and comparisons by the audience, we should use visual encodings at the top of this hierarchy and stay away from those at the bottom of the hierarchy. </a:t>
            </a:r>
          </a:p>
        </p:txBody>
      </p:sp>
      <p:sp>
        <p:nvSpPr>
          <p:cNvPr id="4" name="Slide Number Placeholder 3"/>
          <p:cNvSpPr>
            <a:spLocks noGrp="1"/>
          </p:cNvSpPr>
          <p:nvPr>
            <p:ph type="sldNum" sz="quarter" idx="5"/>
          </p:nvPr>
        </p:nvSpPr>
        <p:spPr/>
        <p:txBody>
          <a:bodyPr/>
          <a:lstStyle/>
          <a:p>
            <a:fld id="{EF93909C-DE17-444F-9BF4-5D5AC6169AA6}" type="slidenum">
              <a:rPr lang="en-US" smtClean="0"/>
              <a:t>57</a:t>
            </a:fld>
            <a:endParaRPr lang="en-US"/>
          </a:p>
        </p:txBody>
      </p:sp>
    </p:spTree>
    <p:extLst>
      <p:ext uri="{BB962C8B-B14F-4D97-AF65-F5344CB8AC3E}">
        <p14:creationId xmlns:p14="http://schemas.microsoft.com/office/powerpoint/2010/main" val="990686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0380710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This is one step we skipped doing ourselves in the previous section on data analysis. We kind of used the explore package to do some of this for us, but once you get the hang of using ggplot2, it’s very easy to quickly generate rough plots to explore your data. </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R and see how </a:t>
            </a:r>
            <a:r>
              <a:rPr lang="en-US" dirty="0" err="1"/>
              <a:t>ggplot</a:t>
            </a:r>
            <a:r>
              <a:rPr lang="en-US" dirty="0"/>
              <a:t>() works.</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25579793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1398719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created a website for this workshop that contains the code we will be using today as well as links to the data and slides. Let’s take a quick look at the site. </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1229212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reminder of the ggplot2 process. So far, we’ve gone over the data, aesthetic mappings, and geometric objects. We also briefly touched on the coordinate system. Next, we’ll get into scales and facets as well as the final customization of a plot.</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2259075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R and continue exploring </a:t>
            </a:r>
            <a:r>
              <a:rPr lang="en-US" dirty="0" err="1"/>
              <a:t>ggplot</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38513440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https://www.online-timer.net/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4202455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141098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3531117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learned how to manipulate and analyze data in R. We understood the grammar of graphics in R and how it is used with ggplot2 to create data visualizations. We created scatterplots, line graphs, and bar graphs in R. We also created a polished, presentation-ready visualization in R. </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joining me this afternoon. I really appreciate you being here, and I enjoyed getting to spend the afternoon with you. I really hope you learned something useful and that you enjoyed seeing the benefits of using R for data analysis and visualization. </a:t>
            </a:r>
          </a:p>
          <a:p>
            <a:endParaRPr lang="en-US" dirty="0"/>
          </a:p>
          <a:p>
            <a:r>
              <a:rPr lang="en-US" dirty="0"/>
              <a:t>Please feel free to email me if you have any questions. I’m also somewhat active on Twitter, which is where I share my data visualization work, so feel free to follow me there or send me a message. </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464770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before we begin the workshop, I would like to do a quick </a:t>
            </a:r>
            <a:r>
              <a:rPr lang="en-US"/>
              <a:t>introduction activity. </a:t>
            </a:r>
            <a:endParaRPr lang="en-US" dirty="0"/>
          </a:p>
          <a:p>
            <a:endParaRPr lang="en-US" dirty="0"/>
          </a:p>
          <a:p>
            <a:r>
              <a:rPr lang="en-US" dirty="0"/>
              <a:t>Please share on this Padlet one thing you’re hoping to learn today and one word to describe R.</a:t>
            </a:r>
          </a:p>
          <a:p>
            <a:endParaRPr lang="en-US" dirty="0"/>
          </a:p>
          <a:p>
            <a:r>
              <a:rPr lang="en-US" dirty="0"/>
              <a:t>I am hoping to learn about each of you today and your experiences/challenges with R. The one word I would use to describe R is awesome! </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73830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gotten to know each other, the schedule for today, and the goals for the workshop. Let’s talk about R, the packages we will be using for this workshop, and the materials you will need for the rest of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542856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R for its flexibility, popularity, and functionality. R allows us to create automated workflows that are reproducible and open source. This means that we can use the same code for different data sources and easily share our code with colleagues, which supports collaboration and validation of our work. For data visualization in R, we can use the grammar of graphics, which breaks the process of creating a graph into different elements, making it easy to adjust formatting and reproduce our visualizations with different data sets. </a:t>
            </a:r>
          </a:p>
          <a:p>
            <a:endParaRPr lang="en-US" dirty="0"/>
          </a:p>
          <a:p>
            <a:r>
              <a:rPr lang="en-US" dirty="0"/>
              <a:t>The packages that you will need for this workshop are here, explore, </a:t>
            </a:r>
            <a:r>
              <a:rPr lang="en-US" dirty="0" err="1"/>
              <a:t>tidyverse</a:t>
            </a:r>
            <a:r>
              <a:rPr lang="en-US" dirty="0"/>
              <a:t>, and scales. I will discuss the first three in this list of packages in the next slides. The scales package will be used to easily update the way numeric values are shown in the axes and legends of plots when we get into data visualization in R in the workshop.</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4241128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D722B8-23E5-9842-BDD0-484668919844}"/>
              </a:ext>
            </a:extLst>
          </p:cNvPr>
          <p:cNvSpPr/>
          <p:nvPr/>
        </p:nvSpPr>
        <p:spPr>
          <a:xfrm>
            <a:off x="0" y="6257172"/>
            <a:ext cx="12192000" cy="600829"/>
          </a:xfrm>
          <a:prstGeom prst="rect">
            <a:avLst/>
          </a:prstGeom>
          <a:solidFill>
            <a:srgbClr val="BD2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Graphic 5">
            <a:extLst>
              <a:ext uri="{FF2B5EF4-FFF2-40B4-BE49-F238E27FC236}">
                <a16:creationId xmlns:a16="http://schemas.microsoft.com/office/drawing/2014/main" id="{CA5D36A3-182C-C44F-B44E-31A2E3D46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6131" y="6400306"/>
            <a:ext cx="2114350" cy="330680"/>
          </a:xfrm>
          <a:prstGeom prst="rect">
            <a:avLst/>
          </a:prstGeom>
        </p:spPr>
      </p:pic>
      <p:sp>
        <p:nvSpPr>
          <p:cNvPr id="7" name="Slide Number Placeholder 5">
            <a:extLst>
              <a:ext uri="{FF2B5EF4-FFF2-40B4-BE49-F238E27FC236}">
                <a16:creationId xmlns:a16="http://schemas.microsoft.com/office/drawing/2014/main" id="{5C8EF225-7571-D240-A491-A716E29422A8}"/>
              </a:ext>
            </a:extLst>
          </p:cNvPr>
          <p:cNvSpPr txBox="1">
            <a:spLocks/>
          </p:cNvSpPr>
          <p:nvPr/>
        </p:nvSpPr>
        <p:spPr>
          <a:xfrm>
            <a:off x="10515600" y="6383084"/>
            <a:ext cx="914400" cy="365125"/>
          </a:xfrm>
          <a:prstGeom prst="rect">
            <a:avLst/>
          </a:prstGeom>
        </p:spPr>
        <p:txBody>
          <a:bodyPr vert="horz" lIns="91428" tIns="45714" rIns="91428" bIns="45714" rtlCol="0" anchor="ctr">
            <a:noAutofit/>
          </a:bodyPr>
          <a:lstStyle>
            <a:defPPr>
              <a:defRPr lang="en-US"/>
            </a:defPPr>
            <a:lvl1pPr marL="0" algn="r" defTabSz="914400" rtl="0" eaLnBrk="1" latinLnBrk="0" hangingPunct="1">
              <a:defRPr sz="12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5D6EE8-B971-2A4F-A287-7CE18010157C}" type="slidenum">
              <a:rPr lang="en-US" sz="1200" smtClean="0">
                <a:solidFill>
                  <a:schemeClr val="bg1">
                    <a:lumMod val="85000"/>
                  </a:schemeClr>
                </a:solidFill>
              </a:rPr>
              <a:pPr/>
              <a:t>‹#›</a:t>
            </a:fld>
            <a:endParaRPr lang="en-US" sz="1200">
              <a:solidFill>
                <a:schemeClr val="bg1">
                  <a:lumMod val="85000"/>
                </a:schemeClr>
              </a:solidFill>
            </a:endParaRPr>
          </a:p>
        </p:txBody>
      </p:sp>
    </p:spTree>
    <p:extLst>
      <p:ext uri="{BB962C8B-B14F-4D97-AF65-F5344CB8AC3E}">
        <p14:creationId xmlns:p14="http://schemas.microsoft.com/office/powerpoint/2010/main" val="347053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4/13/2022</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4/13/2022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4/13/2022</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4/13/2022</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2" r:id="rId10"/>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github.com/allisonhors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lkra/explore"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padlet.com/jaschilling/air_R"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depictdatastudio.com/charts/" TargetMode="External"/><Relationship Id="rId2" Type="http://schemas.openxmlformats.org/officeDocument/2006/relationships/hyperlink" Target="https://www.data-to-viz.com/" TargetMode="External"/><Relationship Id="rId1" Type="http://schemas.openxmlformats.org/officeDocument/2006/relationships/slideLayout" Target="../slideLayouts/slideLayout8.xml"/><Relationship Id="rId4" Type="http://schemas.openxmlformats.org/officeDocument/2006/relationships/hyperlink" Target="http://ft-interactive.github.io/visual-vocabulary/"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bit.ly/air_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padlet.com/jschilling_ccs/air_R_intro"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65.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Analysis and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June 5, 2022</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A6AB-71A6-460D-9CE6-B95B65C9AB50}"/>
              </a:ext>
            </a:extLst>
          </p:cNvPr>
          <p:cNvSpPr>
            <a:spLocks noGrp="1"/>
          </p:cNvSpPr>
          <p:nvPr>
            <p:ph type="title"/>
          </p:nvPr>
        </p:nvSpPr>
        <p:spPr/>
        <p:txBody>
          <a:bodyPr>
            <a:normAutofit/>
          </a:bodyPr>
          <a:lstStyle/>
          <a:p>
            <a:r>
              <a:rPr lang="en-US" sz="3600" dirty="0"/>
              <a:t>here</a:t>
            </a:r>
          </a:p>
        </p:txBody>
      </p:sp>
      <p:pic>
        <p:nvPicPr>
          <p:cNvPr id="5" name="Content Placeholder 4" descr="Diagram&#10;&#10;Description automatically generated">
            <a:extLst>
              <a:ext uri="{FF2B5EF4-FFF2-40B4-BE49-F238E27FC236}">
                <a16:creationId xmlns:a16="http://schemas.microsoft.com/office/drawing/2014/main" id="{DB83FF89-AC6D-4360-94D8-98A68B2883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5750" y="941978"/>
            <a:ext cx="6540500" cy="5629738"/>
          </a:xfrm>
        </p:spPr>
      </p:pic>
      <p:sp>
        <p:nvSpPr>
          <p:cNvPr id="7" name="TextBox 6">
            <a:extLst>
              <a:ext uri="{FF2B5EF4-FFF2-40B4-BE49-F238E27FC236}">
                <a16:creationId xmlns:a16="http://schemas.microsoft.com/office/drawing/2014/main" id="{0A3A1390-DD12-4DAF-AAA1-C8DA7783990E}"/>
              </a:ext>
            </a:extLst>
          </p:cNvPr>
          <p:cNvSpPr txBox="1"/>
          <p:nvPr/>
        </p:nvSpPr>
        <p:spPr>
          <a:xfrm>
            <a:off x="596900" y="6387050"/>
            <a:ext cx="6096000" cy="338554"/>
          </a:xfrm>
          <a:prstGeom prst="rect">
            <a:avLst/>
          </a:prstGeom>
          <a:noFill/>
        </p:spPr>
        <p:txBody>
          <a:bodyPr wrap="square">
            <a:spAutoFit/>
          </a:bodyPr>
          <a:lstStyle/>
          <a:p>
            <a:r>
              <a:rPr lang="en-US" sz="1600" dirty="0"/>
              <a:t>Illustration by </a:t>
            </a:r>
            <a:r>
              <a:rPr lang="en-US" sz="1600" dirty="0">
                <a:hlinkClick r:id="rId4"/>
              </a:rPr>
              <a:t>Allison Horst</a:t>
            </a:r>
            <a:endParaRPr lang="en-US" sz="1600" dirty="0"/>
          </a:p>
        </p:txBody>
      </p:sp>
    </p:spTree>
    <p:extLst>
      <p:ext uri="{BB962C8B-B14F-4D97-AF65-F5344CB8AC3E}">
        <p14:creationId xmlns:p14="http://schemas.microsoft.com/office/powerpoint/2010/main" val="3315899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BB57-F676-4676-B015-29249D359204}"/>
              </a:ext>
            </a:extLst>
          </p:cNvPr>
          <p:cNvSpPr>
            <a:spLocks noGrp="1"/>
          </p:cNvSpPr>
          <p:nvPr>
            <p:ph type="title"/>
          </p:nvPr>
        </p:nvSpPr>
        <p:spPr/>
        <p:txBody>
          <a:bodyPr>
            <a:normAutofit/>
          </a:bodyPr>
          <a:lstStyle/>
          <a:p>
            <a:r>
              <a:rPr lang="en-US" sz="3600" dirty="0"/>
              <a:t>explore</a:t>
            </a:r>
          </a:p>
        </p:txBody>
      </p:sp>
      <p:sp>
        <p:nvSpPr>
          <p:cNvPr id="3" name="Content Placeholder 2">
            <a:extLst>
              <a:ext uri="{FF2B5EF4-FFF2-40B4-BE49-F238E27FC236}">
                <a16:creationId xmlns:a16="http://schemas.microsoft.com/office/drawing/2014/main" id="{3FE4024E-A9AD-4811-BC4A-C4087DAA25D7}"/>
              </a:ext>
            </a:extLst>
          </p:cNvPr>
          <p:cNvSpPr>
            <a:spLocks noGrp="1"/>
          </p:cNvSpPr>
          <p:nvPr>
            <p:ph idx="1"/>
          </p:nvPr>
        </p:nvSpPr>
        <p:spPr/>
        <p:txBody>
          <a:bodyPr/>
          <a:lstStyle/>
          <a:p>
            <a:pPr marL="0" indent="0">
              <a:buNone/>
            </a:pPr>
            <a:r>
              <a:rPr lang="en-US" dirty="0">
                <a:hlinkClick r:id="rId3"/>
              </a:rPr>
              <a:t>https://github.com/rolkra/explore</a:t>
            </a:r>
            <a:endParaRPr lang="en-US" dirty="0"/>
          </a:p>
          <a:p>
            <a:pPr marL="0" indent="0">
              <a:buNone/>
            </a:pPr>
            <a:endParaRPr lang="en-US" dirty="0"/>
          </a:p>
          <a:p>
            <a:pPr marL="0" indent="0">
              <a:buNone/>
            </a:pPr>
            <a:r>
              <a:rPr lang="en-US" dirty="0"/>
              <a:t>Interactive Exploratory Data Analysis</a:t>
            </a:r>
          </a:p>
          <a:p>
            <a:pPr marL="0" indent="0">
              <a:buNone/>
            </a:pPr>
            <a:r>
              <a:rPr lang="en-US" dirty="0"/>
              <a:t>Automated Report of Data</a:t>
            </a:r>
          </a:p>
        </p:txBody>
      </p:sp>
    </p:spTree>
    <p:extLst>
      <p:ext uri="{BB962C8B-B14F-4D97-AF65-F5344CB8AC3E}">
        <p14:creationId xmlns:p14="http://schemas.microsoft.com/office/powerpoint/2010/main" val="28977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F246-AD46-40DB-8DF3-02D64E9CB76F}"/>
              </a:ext>
            </a:extLst>
          </p:cNvPr>
          <p:cNvSpPr>
            <a:spLocks noGrp="1"/>
          </p:cNvSpPr>
          <p:nvPr>
            <p:ph type="title"/>
          </p:nvPr>
        </p:nvSpPr>
        <p:spPr/>
        <p:txBody>
          <a:bodyPr>
            <a:normAutofit/>
          </a:bodyPr>
          <a:lstStyle/>
          <a:p>
            <a:r>
              <a:rPr lang="en-US" sz="3600" dirty="0" err="1"/>
              <a:t>tidyverse</a:t>
            </a:r>
            <a:endParaRPr lang="en-US" sz="3600" dirty="0"/>
          </a:p>
        </p:txBody>
      </p:sp>
      <p:sp>
        <p:nvSpPr>
          <p:cNvPr id="3" name="Content Placeholder 2">
            <a:extLst>
              <a:ext uri="{FF2B5EF4-FFF2-40B4-BE49-F238E27FC236}">
                <a16:creationId xmlns:a16="http://schemas.microsoft.com/office/drawing/2014/main" id="{001C88B0-87A3-4A63-8EDD-A8312C83A1AB}"/>
              </a:ext>
            </a:extLst>
          </p:cNvPr>
          <p:cNvSpPr>
            <a:spLocks noGrp="1"/>
          </p:cNvSpPr>
          <p:nvPr>
            <p:ph idx="1"/>
          </p:nvPr>
        </p:nvSpPr>
        <p:spPr/>
        <p:txBody>
          <a:bodyPr/>
          <a:lstStyle/>
          <a:p>
            <a:pPr marL="0" indent="0">
              <a:buNone/>
            </a:pPr>
            <a:r>
              <a:rPr lang="en-US" dirty="0">
                <a:hlinkClick r:id="rId3"/>
              </a:rPr>
              <a:t>https://www.tidyverse.org/</a:t>
            </a:r>
            <a:endParaRPr lang="en-US" dirty="0"/>
          </a:p>
          <a:p>
            <a:pPr marL="0" indent="0">
              <a:buNone/>
            </a:pPr>
            <a:endParaRPr lang="en-US" dirty="0"/>
          </a:p>
          <a:p>
            <a:pPr marL="0" indent="0">
              <a:buNone/>
            </a:pPr>
            <a:r>
              <a:rPr lang="en-US" dirty="0"/>
              <a:t>A collection of R packages for data science</a:t>
            </a:r>
          </a:p>
          <a:p>
            <a:pPr marL="0" indent="0">
              <a:buNone/>
            </a:pPr>
            <a:endParaRPr lang="en-US" dirty="0"/>
          </a:p>
          <a:p>
            <a:pPr marL="0" indent="0">
              <a:buNone/>
            </a:pPr>
            <a:r>
              <a:rPr lang="en-US" dirty="0"/>
              <a:t>We will primarily be using</a:t>
            </a:r>
          </a:p>
          <a:p>
            <a:pPr lvl="1"/>
            <a:r>
              <a:rPr lang="en-US" dirty="0" err="1"/>
              <a:t>readr</a:t>
            </a:r>
            <a:endParaRPr lang="en-US" dirty="0"/>
          </a:p>
          <a:p>
            <a:pPr lvl="1"/>
            <a:r>
              <a:rPr lang="en-US" dirty="0" err="1"/>
              <a:t>dplyr</a:t>
            </a:r>
            <a:endParaRPr lang="en-US" dirty="0"/>
          </a:p>
          <a:p>
            <a:pPr lvl="1"/>
            <a:r>
              <a:rPr lang="en-US" dirty="0" err="1"/>
              <a:t>tidyr</a:t>
            </a:r>
            <a:endParaRPr lang="en-US" dirty="0"/>
          </a:p>
          <a:p>
            <a:pPr lvl="1"/>
            <a:r>
              <a:rPr lang="en-US" dirty="0"/>
              <a:t>ggplot2</a:t>
            </a:r>
          </a:p>
          <a:p>
            <a:pPr lvl="1"/>
            <a:endParaRPr lang="en-US" dirty="0"/>
          </a:p>
        </p:txBody>
      </p:sp>
    </p:spTree>
    <p:extLst>
      <p:ext uri="{BB962C8B-B14F-4D97-AF65-F5344CB8AC3E}">
        <p14:creationId xmlns:p14="http://schemas.microsoft.com/office/powerpoint/2010/main" val="783248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113F-BBC4-4AD3-99E5-9825AB1944B1}"/>
              </a:ext>
            </a:extLst>
          </p:cNvPr>
          <p:cNvSpPr>
            <a:spLocks noGrp="1"/>
          </p:cNvSpPr>
          <p:nvPr>
            <p:ph type="title"/>
          </p:nvPr>
        </p:nvSpPr>
        <p:spPr/>
        <p:txBody>
          <a:bodyPr>
            <a:normAutofit/>
          </a:bodyPr>
          <a:lstStyle/>
          <a:p>
            <a:r>
              <a:rPr lang="en-US" sz="3600" dirty="0"/>
              <a:t>R Markdown</a:t>
            </a:r>
          </a:p>
        </p:txBody>
      </p:sp>
      <p:sp>
        <p:nvSpPr>
          <p:cNvPr id="3" name="Content Placeholder 2">
            <a:extLst>
              <a:ext uri="{FF2B5EF4-FFF2-40B4-BE49-F238E27FC236}">
                <a16:creationId xmlns:a16="http://schemas.microsoft.com/office/drawing/2014/main" id="{164AEA16-A7A9-4DAC-9699-B0E5BD50AB1A}"/>
              </a:ext>
            </a:extLst>
          </p:cNvPr>
          <p:cNvSpPr>
            <a:spLocks noGrp="1"/>
          </p:cNvSpPr>
          <p:nvPr>
            <p:ph idx="1"/>
          </p:nvPr>
        </p:nvSpPr>
        <p:spPr/>
        <p:txBody>
          <a:bodyPr/>
          <a:lstStyle/>
          <a:p>
            <a:pPr marL="0" indent="0">
              <a:buNone/>
            </a:pPr>
            <a:r>
              <a:rPr lang="en-US" dirty="0">
                <a:hlinkClick r:id="rId3"/>
              </a:rPr>
              <a:t>https://rmarkdown.rstudio.com/</a:t>
            </a:r>
            <a:endParaRPr lang="en-US" dirty="0"/>
          </a:p>
          <a:p>
            <a:pPr marL="0" indent="0">
              <a:buNone/>
            </a:pPr>
            <a:endParaRPr lang="en-US" dirty="0"/>
          </a:p>
          <a:p>
            <a:pPr marL="0" indent="0">
              <a:buNone/>
            </a:pPr>
            <a:r>
              <a:rPr lang="en-US" dirty="0"/>
              <a:t>Creates reproducible documents that include code, text, and output all in a single report.</a:t>
            </a:r>
          </a:p>
        </p:txBody>
      </p:sp>
    </p:spTree>
    <p:extLst>
      <p:ext uri="{BB962C8B-B14F-4D97-AF65-F5344CB8AC3E}">
        <p14:creationId xmlns:p14="http://schemas.microsoft.com/office/powerpoint/2010/main" val="3516520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620-44D4-4A99-B612-7747AA9650B3}"/>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C0EA0EDD-0B02-44C8-825D-8688AE69807E}"/>
              </a:ext>
            </a:extLst>
          </p:cNvPr>
          <p:cNvSpPr>
            <a:spLocks noGrp="1"/>
          </p:cNvSpPr>
          <p:nvPr>
            <p:ph idx="1"/>
          </p:nvPr>
        </p:nvSpPr>
        <p:spPr/>
        <p:txBody>
          <a:bodyPr/>
          <a:lstStyle/>
          <a:p>
            <a:pPr>
              <a:buFont typeface="Wingdings" panose="05000000000000000000" pitchFamily="2" charset="2"/>
              <a:buChar char="ü"/>
            </a:pPr>
            <a:r>
              <a:rPr lang="en-US" dirty="0"/>
              <a:t> R</a:t>
            </a:r>
          </a:p>
          <a:p>
            <a:pPr>
              <a:buFont typeface="Wingdings" panose="05000000000000000000" pitchFamily="2" charset="2"/>
              <a:buChar char="ü"/>
            </a:pPr>
            <a:r>
              <a:rPr lang="en-US" dirty="0"/>
              <a:t> RStudio</a:t>
            </a:r>
          </a:p>
          <a:p>
            <a:pPr>
              <a:buFont typeface="Wingdings" panose="05000000000000000000" pitchFamily="2" charset="2"/>
              <a:buChar char="ü"/>
            </a:pPr>
            <a:r>
              <a:rPr lang="en-US" dirty="0"/>
              <a:t> Packages Installed (here, explore, </a:t>
            </a:r>
            <a:r>
              <a:rPr lang="en-US" dirty="0" err="1"/>
              <a:t>tidyverse</a:t>
            </a:r>
            <a:r>
              <a:rPr lang="en-US" dirty="0"/>
              <a:t>, scales)</a:t>
            </a:r>
          </a:p>
          <a:p>
            <a:pPr>
              <a:buFont typeface="Wingdings" panose="05000000000000000000" pitchFamily="2" charset="2"/>
              <a:buChar char="q"/>
            </a:pPr>
            <a:r>
              <a:rPr lang="en-US" dirty="0"/>
              <a:t> Workshop folder with R Markdown and data files</a:t>
            </a:r>
          </a:p>
          <a:p>
            <a:pPr>
              <a:buFont typeface="Wingdings" panose="05000000000000000000" pitchFamily="2" charset="2"/>
              <a:buChar char="q"/>
            </a:pPr>
            <a:endParaRPr lang="en-US" dirty="0"/>
          </a:p>
          <a:p>
            <a:pPr marL="0" indent="0">
              <a:buNone/>
            </a:pPr>
            <a:r>
              <a:rPr lang="en-US" dirty="0">
                <a:hlinkClick r:id="rId3"/>
              </a:rPr>
              <a:t>https://bit.ly/air_R</a:t>
            </a:r>
            <a:r>
              <a:rPr lang="en-US" dirty="0"/>
              <a:t> </a:t>
            </a:r>
          </a:p>
        </p:txBody>
      </p:sp>
    </p:spTree>
    <p:extLst>
      <p:ext uri="{BB962C8B-B14F-4D97-AF65-F5344CB8AC3E}">
        <p14:creationId xmlns:p14="http://schemas.microsoft.com/office/powerpoint/2010/main" val="21742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Workshop Materials</a:t>
            </a:r>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
          </p:nvPr>
        </p:nvSpPr>
        <p:spPr/>
        <p:txBody>
          <a:bodyPr>
            <a:normAutofit lnSpcReduction="10000"/>
          </a:bodyPr>
          <a:lstStyle/>
          <a:p>
            <a:pPr>
              <a:buFont typeface="Calibri" panose="020F0502020204030204" pitchFamily="34" charset="0"/>
              <a:buChar char="-"/>
            </a:pPr>
            <a:r>
              <a:rPr lang="en-US" dirty="0"/>
              <a:t>code</a:t>
            </a:r>
          </a:p>
          <a:p>
            <a:pPr lvl="1">
              <a:buFont typeface="Calibri" panose="020F0502020204030204" pitchFamily="34" charset="0"/>
              <a:buChar char="-"/>
            </a:pPr>
            <a:r>
              <a:rPr lang="en-US" dirty="0"/>
              <a:t>data-analysis-viz-in-r-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IPEDS_inst_adm.csv</a:t>
            </a:r>
          </a:p>
          <a:p>
            <a:pPr lvl="1">
              <a:buFont typeface="Calibri" panose="020F0502020204030204" pitchFamily="34" charset="0"/>
              <a:buChar char="-"/>
            </a:pPr>
            <a:r>
              <a:rPr lang="en-US" dirty="0"/>
              <a:t>IPEDS_inst_char.csv</a:t>
            </a:r>
          </a:p>
          <a:p>
            <a:pPr lvl="1">
              <a:buFont typeface="Calibri" panose="020F0502020204030204" pitchFamily="34" charset="0"/>
              <a:buChar char="-"/>
            </a:pPr>
            <a:r>
              <a:rPr lang="en-US" dirty="0"/>
              <a:t>IPEDS_inst_compl.csv</a:t>
            </a:r>
          </a:p>
          <a:p>
            <a:pPr lvl="1">
              <a:buFont typeface="Calibri" panose="020F0502020204030204" pitchFamily="34" charset="0"/>
              <a:buChar char="-"/>
            </a:pPr>
            <a:r>
              <a:rPr lang="en-US" dirty="0"/>
              <a:t>IPDES_inst_enrl.csv</a:t>
            </a:r>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Institutional Characteristics</a:t>
            </a:r>
          </a:p>
          <a:p>
            <a:pPr lvl="1"/>
            <a:r>
              <a:rPr lang="en-US" dirty="0"/>
              <a:t>Admissions and Test Scores</a:t>
            </a:r>
          </a:p>
          <a:p>
            <a:pPr lvl="1"/>
            <a:r>
              <a:rPr lang="en-US" dirty="0"/>
              <a:t>Fall Enrollment</a:t>
            </a:r>
          </a:p>
          <a:p>
            <a:pPr lvl="1"/>
            <a:r>
              <a:rPr lang="en-US" dirty="0"/>
              <a:t>Completions</a:t>
            </a:r>
          </a:p>
          <a:p>
            <a:pPr lvl="1"/>
            <a:r>
              <a:rPr lang="en-US" dirty="0"/>
              <a:t>2017-2020</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Analysis in R</a:t>
            </a:r>
          </a:p>
        </p:txBody>
      </p:sp>
    </p:spTree>
    <p:extLst>
      <p:ext uri="{BB962C8B-B14F-4D97-AF65-F5344CB8AC3E}">
        <p14:creationId xmlns:p14="http://schemas.microsoft.com/office/powerpoint/2010/main" val="31067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65FCA-5998-43A7-B8DE-10EFC6B41BD5}"/>
              </a:ext>
            </a:extLst>
          </p:cNvPr>
          <p:cNvSpPr>
            <a:spLocks noGrp="1"/>
          </p:cNvSpPr>
          <p:nvPr>
            <p:ph type="title"/>
          </p:nvPr>
        </p:nvSpPr>
        <p:spPr/>
        <p:txBody>
          <a:bodyPr>
            <a:normAutofit/>
          </a:bodyPr>
          <a:lstStyle/>
          <a:p>
            <a:r>
              <a:rPr lang="en-US" sz="3600" dirty="0"/>
              <a:t>Data Exploration</a:t>
            </a:r>
          </a:p>
        </p:txBody>
      </p:sp>
      <p:sp>
        <p:nvSpPr>
          <p:cNvPr id="4" name="Content Placeholder 3">
            <a:extLst>
              <a:ext uri="{FF2B5EF4-FFF2-40B4-BE49-F238E27FC236}">
                <a16:creationId xmlns:a16="http://schemas.microsoft.com/office/drawing/2014/main" id="{C1194E65-288E-4DD1-A0E2-47608BE5AA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7040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1771-A581-4566-B3FD-4A08A11B9880}"/>
              </a:ext>
            </a:extLst>
          </p:cNvPr>
          <p:cNvSpPr>
            <a:spLocks noGrp="1"/>
          </p:cNvSpPr>
          <p:nvPr>
            <p:ph type="title"/>
          </p:nvPr>
        </p:nvSpPr>
        <p:spPr/>
        <p:txBody>
          <a:bodyPr/>
          <a:lstStyle/>
          <a:p>
            <a:r>
              <a:rPr lang="en-US" dirty="0"/>
              <a:t>Data Exploration – Your Turn</a:t>
            </a:r>
          </a:p>
        </p:txBody>
      </p:sp>
    </p:spTree>
    <p:extLst>
      <p:ext uri="{BB962C8B-B14F-4D97-AF65-F5344CB8AC3E}">
        <p14:creationId xmlns:p14="http://schemas.microsoft.com/office/powerpoint/2010/main" val="407931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Workshop</a:t>
            </a:r>
          </a:p>
        </p:txBody>
      </p:sp>
    </p:spTree>
    <p:extLst>
      <p:ext uri="{BB962C8B-B14F-4D97-AF65-F5344CB8AC3E}">
        <p14:creationId xmlns:p14="http://schemas.microsoft.com/office/powerpoint/2010/main" val="346022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950018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02CAD-C0B4-44D5-9D74-926101B047B1}"/>
              </a:ext>
            </a:extLst>
          </p:cNvPr>
          <p:cNvSpPr>
            <a:spLocks noGrp="1"/>
          </p:cNvSpPr>
          <p:nvPr>
            <p:ph type="title"/>
          </p:nvPr>
        </p:nvSpPr>
        <p:spPr/>
        <p:txBody>
          <a:bodyPr>
            <a:normAutofit/>
          </a:bodyPr>
          <a:lstStyle/>
          <a:p>
            <a:r>
              <a:rPr lang="en-US" sz="3600" dirty="0"/>
              <a:t>Data Analysis</a:t>
            </a:r>
          </a:p>
        </p:txBody>
      </p:sp>
      <p:sp>
        <p:nvSpPr>
          <p:cNvPr id="4" name="Text Placeholder 3">
            <a:extLst>
              <a:ext uri="{FF2B5EF4-FFF2-40B4-BE49-F238E27FC236}">
                <a16:creationId xmlns:a16="http://schemas.microsoft.com/office/drawing/2014/main" id="{EE5F9ADA-2CD8-4728-A3FE-893AB3C15EDA}"/>
              </a:ext>
            </a:extLst>
          </p:cNvPr>
          <p:cNvSpPr>
            <a:spLocks noGrp="1"/>
          </p:cNvSpPr>
          <p:nvPr>
            <p:ph type="body" sz="quarter" idx="11"/>
          </p:nvPr>
        </p:nvSpPr>
        <p:spPr/>
        <p:txBody>
          <a:bodyPr/>
          <a:lstStyle/>
          <a:p>
            <a:pPr marL="342900" indent="-342900">
              <a:buFont typeface="Arial" panose="020B0604020202020204" pitchFamily="34" charset="0"/>
              <a:buChar char="•"/>
            </a:pPr>
            <a:r>
              <a:rPr lang="en-US" dirty="0"/>
              <a:t>Summary Statistics</a:t>
            </a:r>
          </a:p>
          <a:p>
            <a:pPr marL="342900" indent="-342900">
              <a:buFont typeface="Arial" panose="020B0604020202020204" pitchFamily="34" charset="0"/>
              <a:buChar char="•"/>
            </a:pPr>
            <a:r>
              <a:rPr lang="en-US" dirty="0"/>
              <a:t>Data Manipulation</a:t>
            </a:r>
          </a:p>
          <a:p>
            <a:pPr marL="342900" indent="-342900">
              <a:buFont typeface="Arial" panose="020B0604020202020204" pitchFamily="34" charset="0"/>
              <a:buChar char="•"/>
            </a:pPr>
            <a:r>
              <a:rPr lang="en-US" dirty="0"/>
              <a:t>Tidy Data</a:t>
            </a:r>
          </a:p>
        </p:txBody>
      </p:sp>
    </p:spTree>
    <p:extLst>
      <p:ext uri="{BB962C8B-B14F-4D97-AF65-F5344CB8AC3E}">
        <p14:creationId xmlns:p14="http://schemas.microsoft.com/office/powerpoint/2010/main" val="301421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1771-A581-4566-B3FD-4A08A11B9880}"/>
              </a:ext>
            </a:extLst>
          </p:cNvPr>
          <p:cNvSpPr>
            <a:spLocks noGrp="1"/>
          </p:cNvSpPr>
          <p:nvPr>
            <p:ph type="title"/>
          </p:nvPr>
        </p:nvSpPr>
        <p:spPr/>
        <p:txBody>
          <a:bodyPr/>
          <a:lstStyle/>
          <a:p>
            <a:r>
              <a:rPr lang="en-US" dirty="0"/>
              <a:t>Data Analysis – Your Turn</a:t>
            </a:r>
          </a:p>
        </p:txBody>
      </p:sp>
    </p:spTree>
    <p:extLst>
      <p:ext uri="{BB962C8B-B14F-4D97-AF65-F5344CB8AC3E}">
        <p14:creationId xmlns:p14="http://schemas.microsoft.com/office/powerpoint/2010/main" val="2428977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621907" cy="2853068"/>
          </a:xfrm>
        </p:spPr>
        <p:txBody>
          <a:bodyPr/>
          <a:lstStyle/>
          <a:p>
            <a:r>
              <a:rPr lang="en-US" b="1" dirty="0"/>
              <a:t>Data Visualization Best Practices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https://padlet.com/jaschilling/air_R</a:t>
            </a:r>
            <a:endParaRPr lang="en-US" dirty="0"/>
          </a:p>
        </p:txBody>
      </p:sp>
    </p:spTree>
    <p:extLst>
      <p:ext uri="{BB962C8B-B14F-4D97-AF65-F5344CB8AC3E}">
        <p14:creationId xmlns:p14="http://schemas.microsoft.com/office/powerpoint/2010/main" val="2846579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data visualization?</a:t>
            </a:r>
          </a:p>
        </p:txBody>
      </p:sp>
    </p:spTree>
    <p:extLst>
      <p:ext uri="{BB962C8B-B14F-4D97-AF65-F5344CB8AC3E}">
        <p14:creationId xmlns:p14="http://schemas.microsoft.com/office/powerpoint/2010/main" val="1487921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A Definition from Tableau</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600" dirty="0">
                <a:effectLst/>
              </a:rPr>
              <a:t>“Data visualization is the graphical representation of information and data.” (Tableau, n.d., para. 1)</a:t>
            </a:r>
            <a:endParaRPr lang="en-US" sz="2600" dirty="0"/>
          </a:p>
        </p:txBody>
      </p:sp>
    </p:spTree>
    <p:extLst>
      <p:ext uri="{BB962C8B-B14F-4D97-AF65-F5344CB8AC3E}">
        <p14:creationId xmlns:p14="http://schemas.microsoft.com/office/powerpoint/2010/main" val="2950159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7DF0-D634-44F6-9236-25173A70227B}"/>
              </a:ext>
            </a:extLst>
          </p:cNvPr>
          <p:cNvSpPr>
            <a:spLocks noGrp="1"/>
          </p:cNvSpPr>
          <p:nvPr>
            <p:ph type="title"/>
          </p:nvPr>
        </p:nvSpPr>
        <p:spPr/>
        <p:txBody>
          <a:bodyPr>
            <a:normAutofit/>
          </a:bodyPr>
          <a:lstStyle/>
          <a:p>
            <a:r>
              <a:rPr lang="en-US" sz="3600" dirty="0"/>
              <a:t>A Definition from Alberto Cairo</a:t>
            </a:r>
          </a:p>
        </p:txBody>
      </p:sp>
      <p:sp>
        <p:nvSpPr>
          <p:cNvPr id="3" name="Content Placeholder 2">
            <a:extLst>
              <a:ext uri="{FF2B5EF4-FFF2-40B4-BE49-F238E27FC236}">
                <a16:creationId xmlns:a16="http://schemas.microsoft.com/office/drawing/2014/main" id="{A647B446-DA27-4941-AB30-8634B545A992}"/>
              </a:ext>
            </a:extLst>
          </p:cNvPr>
          <p:cNvSpPr>
            <a:spLocks noGrp="1"/>
          </p:cNvSpPr>
          <p:nvPr>
            <p:ph idx="1"/>
          </p:nvPr>
        </p:nvSpPr>
        <p:spPr/>
        <p:txBody>
          <a:bodyPr/>
          <a:lstStyle/>
          <a:p>
            <a:pPr marL="0" indent="0">
              <a:buNone/>
            </a:pPr>
            <a:r>
              <a:rPr lang="en-US" dirty="0">
                <a:effectLst/>
              </a:rPr>
              <a:t>“A data visualization is a display of data designed to enable analysis, exploration, and discovery.” (Cairo, 2016, p. </a:t>
            </a:r>
            <a:r>
              <a:rPr lang="en-US" dirty="0"/>
              <a:t>31)</a:t>
            </a:r>
            <a:endParaRPr lang="en-US" dirty="0">
              <a:effectLst/>
            </a:endParaRPr>
          </a:p>
          <a:p>
            <a:pPr marL="0" indent="0">
              <a:buNone/>
            </a:pPr>
            <a:endParaRPr lang="en-US" dirty="0">
              <a:effectLst/>
            </a:endParaRPr>
          </a:p>
          <a:p>
            <a:pPr marL="0" indent="0">
              <a:buNone/>
            </a:pPr>
            <a:r>
              <a:rPr lang="en-US" dirty="0">
                <a:effectLst/>
              </a:rPr>
              <a:t>“A chart is a display in which data are encoded with symbols that have different shapes, colors, or proportions.” (Cairo, 2016, p. 28)</a:t>
            </a:r>
            <a:endParaRPr lang="en-US" dirty="0"/>
          </a:p>
        </p:txBody>
      </p:sp>
    </p:spTree>
    <p:extLst>
      <p:ext uri="{BB962C8B-B14F-4D97-AF65-F5344CB8AC3E}">
        <p14:creationId xmlns:p14="http://schemas.microsoft.com/office/powerpoint/2010/main" val="1488018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rPr>
              <a:t>Jenn Schilling</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dirty="0"/>
              <a:t>she/her/hers</a:t>
            </a:r>
          </a:p>
          <a:p>
            <a:pPr marL="0" indent="0">
              <a:buNone/>
            </a:pPr>
            <a:r>
              <a:rPr lang="en-US" sz="2200" dirty="0"/>
              <a:t>Senior Research Analyst, University Analytics &amp; Institutional Research, University of Arizona</a:t>
            </a:r>
          </a:p>
          <a:p>
            <a:pPr marL="0" indent="0">
              <a:buNone/>
            </a:pPr>
            <a:r>
              <a:rPr lang="en-US" sz="2200" dirty="0"/>
              <a:t>Adjunct Faculty, College for Creative Studies</a:t>
            </a:r>
          </a:p>
          <a:p>
            <a:pPr marL="0"/>
            <a:endParaRPr lang="en-US" sz="2200" dirty="0"/>
          </a:p>
        </p:txBody>
      </p:sp>
      <p:pic>
        <p:nvPicPr>
          <p:cNvPr id="3074" name="Picture 2" descr="A child wearing glasses&#10;&#10;Description automatically generated with low confidence">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76" r="-1" b="2047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B7A3-5126-491B-87C3-77B7C83C9A64}"/>
              </a:ext>
            </a:extLst>
          </p:cNvPr>
          <p:cNvSpPr>
            <a:spLocks noGrp="1"/>
          </p:cNvSpPr>
          <p:nvPr>
            <p:ph type="title"/>
          </p:nvPr>
        </p:nvSpPr>
        <p:spPr/>
        <p:txBody>
          <a:bodyPr>
            <a:normAutofit/>
          </a:bodyPr>
          <a:lstStyle/>
          <a:p>
            <a:r>
              <a:rPr lang="en-US" sz="3600" dirty="0"/>
              <a:t>A Definition from W.E.B. Du </a:t>
            </a:r>
            <a:r>
              <a:rPr lang="en-US" sz="3600" dirty="0" err="1"/>
              <a:t>Bois</a:t>
            </a:r>
            <a:endParaRPr lang="en-US" sz="3600" dirty="0"/>
          </a:p>
        </p:txBody>
      </p:sp>
      <p:sp>
        <p:nvSpPr>
          <p:cNvPr id="3" name="Content Placeholder 2">
            <a:extLst>
              <a:ext uri="{FF2B5EF4-FFF2-40B4-BE49-F238E27FC236}">
                <a16:creationId xmlns:a16="http://schemas.microsoft.com/office/drawing/2014/main" id="{190037FA-FCE7-41DC-A1E2-DE6E608FE5DF}"/>
              </a:ext>
            </a:extLst>
          </p:cNvPr>
          <p:cNvSpPr>
            <a:spLocks noGrp="1"/>
          </p:cNvSpPr>
          <p:nvPr>
            <p:ph idx="1"/>
          </p:nvPr>
        </p:nvSpPr>
        <p:spPr/>
        <p:txBody>
          <a:bodyPr/>
          <a:lstStyle/>
          <a:p>
            <a:pPr marL="0" indent="0">
              <a:buNone/>
            </a:pPr>
            <a:r>
              <a:rPr lang="en-US" dirty="0"/>
              <a:t>“the rendering of information in a visual format to help communicate data while also generating new patterns and knowledge through the act of visualization itself” (Battle-Baptiste &amp; </a:t>
            </a:r>
            <a:r>
              <a:rPr lang="en-US" dirty="0" err="1"/>
              <a:t>Rusert</a:t>
            </a:r>
            <a:r>
              <a:rPr lang="en-US" dirty="0"/>
              <a:t>, 2020, p. 8)</a:t>
            </a:r>
          </a:p>
        </p:txBody>
      </p:sp>
    </p:spTree>
    <p:extLst>
      <p:ext uri="{BB962C8B-B14F-4D97-AF65-F5344CB8AC3E}">
        <p14:creationId xmlns:p14="http://schemas.microsoft.com/office/powerpoint/2010/main" val="2333252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BA63-A781-4D40-8CDF-C43D70D5AC9A}"/>
              </a:ext>
            </a:extLst>
          </p:cNvPr>
          <p:cNvSpPr>
            <a:spLocks noGrp="1"/>
          </p:cNvSpPr>
          <p:nvPr>
            <p:ph type="title"/>
          </p:nvPr>
        </p:nvSpPr>
        <p:spPr/>
        <p:txBody>
          <a:bodyPr>
            <a:normAutofit/>
          </a:bodyPr>
          <a:lstStyle/>
          <a:p>
            <a:r>
              <a:rPr lang="en-US" sz="3600" dirty="0"/>
              <a:t>A Definition from Tamara </a:t>
            </a:r>
            <a:r>
              <a:rPr lang="en-US" sz="3600" dirty="0" err="1"/>
              <a:t>Munzner</a:t>
            </a:r>
            <a:endParaRPr lang="en-US" sz="3600" dirty="0"/>
          </a:p>
        </p:txBody>
      </p:sp>
      <p:sp>
        <p:nvSpPr>
          <p:cNvPr id="3" name="Content Placeholder 2">
            <a:extLst>
              <a:ext uri="{FF2B5EF4-FFF2-40B4-BE49-F238E27FC236}">
                <a16:creationId xmlns:a16="http://schemas.microsoft.com/office/drawing/2014/main" id="{D349D227-ACA4-4F02-BB28-549DD079B735}"/>
              </a:ext>
            </a:extLst>
          </p:cNvPr>
          <p:cNvSpPr>
            <a:spLocks noGrp="1"/>
          </p:cNvSpPr>
          <p:nvPr>
            <p:ph idx="1"/>
          </p:nvPr>
        </p:nvSpPr>
        <p:spPr/>
        <p:txBody>
          <a:bodyPr/>
          <a:lstStyle/>
          <a:p>
            <a:pPr marL="0" indent="0">
              <a:buNone/>
            </a:pPr>
            <a:r>
              <a:rPr lang="en-US" dirty="0"/>
              <a:t>“visual representations of datasets intended to help people carry out some task more effectively” (</a:t>
            </a:r>
            <a:r>
              <a:rPr lang="en-US" dirty="0" err="1"/>
              <a:t>Munzner</a:t>
            </a:r>
            <a:r>
              <a:rPr lang="en-US"/>
              <a:t>, 2011, slide 2)</a:t>
            </a:r>
            <a:endParaRPr lang="en-US" dirty="0"/>
          </a:p>
        </p:txBody>
      </p:sp>
    </p:spTree>
    <p:extLst>
      <p:ext uri="{BB962C8B-B14F-4D97-AF65-F5344CB8AC3E}">
        <p14:creationId xmlns:p14="http://schemas.microsoft.com/office/powerpoint/2010/main" val="1059844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Why visualize data?</a:t>
            </a:r>
          </a:p>
        </p:txBody>
      </p:sp>
    </p:spTree>
    <p:extLst>
      <p:ext uri="{BB962C8B-B14F-4D97-AF65-F5344CB8AC3E}">
        <p14:creationId xmlns:p14="http://schemas.microsoft.com/office/powerpoint/2010/main" val="2099518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56F10-E649-4694-BDA8-2D9E30981663}"/>
              </a:ext>
            </a:extLst>
          </p:cNvPr>
          <p:cNvSpPr>
            <a:spLocks noGrp="1"/>
          </p:cNvSpPr>
          <p:nvPr>
            <p:ph type="title"/>
          </p:nvPr>
        </p:nvSpPr>
        <p:spPr/>
        <p:txBody>
          <a:bodyPr>
            <a:normAutofit/>
          </a:bodyPr>
          <a:lstStyle/>
          <a:p>
            <a:r>
              <a:rPr lang="en-US" sz="3600" dirty="0"/>
              <a:t>Why visualize data?</a:t>
            </a:r>
          </a:p>
        </p:txBody>
      </p:sp>
      <p:sp>
        <p:nvSpPr>
          <p:cNvPr id="4" name="Content Placeholder 3">
            <a:extLst>
              <a:ext uri="{FF2B5EF4-FFF2-40B4-BE49-F238E27FC236}">
                <a16:creationId xmlns:a16="http://schemas.microsoft.com/office/drawing/2014/main" id="{74DCF4E6-C31C-40EE-9294-DD1766C97660}"/>
              </a:ext>
            </a:extLst>
          </p:cNvPr>
          <p:cNvSpPr>
            <a:spLocks noGrp="1"/>
          </p:cNvSpPr>
          <p:nvPr>
            <p:ph idx="1"/>
          </p:nvPr>
        </p:nvSpPr>
        <p:spPr/>
        <p:txBody>
          <a:bodyPr/>
          <a:lstStyle/>
          <a:p>
            <a:r>
              <a:rPr lang="en-US" dirty="0"/>
              <a:t>Understand the data</a:t>
            </a:r>
          </a:p>
          <a:p>
            <a:r>
              <a:rPr lang="en-US" dirty="0"/>
              <a:t>Show patterns</a:t>
            </a:r>
          </a:p>
          <a:p>
            <a:r>
              <a:rPr lang="en-US" dirty="0"/>
              <a:t>Engage audience</a:t>
            </a:r>
          </a:p>
          <a:p>
            <a:r>
              <a:rPr lang="en-US" dirty="0"/>
              <a:t>Tell a story</a:t>
            </a:r>
          </a:p>
        </p:txBody>
      </p:sp>
    </p:spTree>
    <p:extLst>
      <p:ext uri="{BB962C8B-B14F-4D97-AF65-F5344CB8AC3E}">
        <p14:creationId xmlns:p14="http://schemas.microsoft.com/office/powerpoint/2010/main" val="400445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13 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nvGraphicFramePr>
        <p:xfrm>
          <a:off x="4137378" y="1567673"/>
          <a:ext cx="7529688" cy="3973830"/>
        </p:xfrm>
        <a:graphic>
          <a:graphicData uri="http://schemas.openxmlformats.org/drawingml/2006/table">
            <a:tbl>
              <a:tblPr/>
              <a:tblGrid>
                <a:gridCol w="1254948">
                  <a:extLst>
                    <a:ext uri="{9D8B030D-6E8A-4147-A177-3AD203B41FA5}">
                      <a16:colId xmlns:a16="http://schemas.microsoft.com/office/drawing/2014/main" val="3514377628"/>
                    </a:ext>
                  </a:extLst>
                </a:gridCol>
                <a:gridCol w="1254948">
                  <a:extLst>
                    <a:ext uri="{9D8B030D-6E8A-4147-A177-3AD203B41FA5}">
                      <a16:colId xmlns:a16="http://schemas.microsoft.com/office/drawing/2014/main" val="1229020904"/>
                    </a:ext>
                  </a:extLst>
                </a:gridCol>
                <a:gridCol w="1254948">
                  <a:extLst>
                    <a:ext uri="{9D8B030D-6E8A-4147-A177-3AD203B41FA5}">
                      <a16:colId xmlns:a16="http://schemas.microsoft.com/office/drawing/2014/main" val="737257283"/>
                    </a:ext>
                  </a:extLst>
                </a:gridCol>
                <a:gridCol w="1254948">
                  <a:extLst>
                    <a:ext uri="{9D8B030D-6E8A-4147-A177-3AD203B41FA5}">
                      <a16:colId xmlns:a16="http://schemas.microsoft.com/office/drawing/2014/main" val="2250899184"/>
                    </a:ext>
                  </a:extLst>
                </a:gridCol>
                <a:gridCol w="1254948">
                  <a:extLst>
                    <a:ext uri="{9D8B030D-6E8A-4147-A177-3AD203B41FA5}">
                      <a16:colId xmlns:a16="http://schemas.microsoft.com/office/drawing/2014/main" val="2654916173"/>
                    </a:ext>
                  </a:extLst>
                </a:gridCol>
                <a:gridCol w="1254948">
                  <a:extLst>
                    <a:ext uri="{9D8B030D-6E8A-4147-A177-3AD203B41FA5}">
                      <a16:colId xmlns:a16="http://schemas.microsoft.com/office/drawing/2014/main" val="1997414688"/>
                    </a:ext>
                  </a:extLst>
                </a:gridCol>
              </a:tblGrid>
              <a:tr h="190500">
                <a:tc>
                  <a:txBody>
                    <a:bodyPr/>
                    <a:lstStyle/>
                    <a:p>
                      <a:pPr algn="ctr" fontAlgn="b"/>
                      <a:r>
                        <a:rPr lang="en-US" sz="1800" b="1" i="0" u="none" strike="noStrike" dirty="0">
                          <a:solidFill>
                            <a:srgbClr val="000000"/>
                          </a:solidFill>
                          <a:effectLst/>
                          <a:latin typeface="Calibri" panose="020F0502020204030204" pitchFamily="34" charset="0"/>
                        </a:rPr>
                        <a:t>Dataset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Mean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SD 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Corr. (</a:t>
                      </a:r>
                      <a:r>
                        <a:rPr lang="en-US" sz="1800" b="1" i="0" u="none" strike="noStrike" dirty="0" err="1">
                          <a:solidFill>
                            <a:srgbClr val="000000"/>
                          </a:solidFill>
                          <a:effectLst/>
                          <a:latin typeface="Calibri" panose="020F0502020204030204" pitchFamily="34" charset="0"/>
                        </a:rPr>
                        <a:t>x,y</a:t>
                      </a:r>
                      <a:r>
                        <a:rPr lang="en-US" sz="1800" b="1"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pic>
        <p:nvPicPr>
          <p:cNvPr id="1026" name="Picture 2">
            <a:extLst>
              <a:ext uri="{FF2B5EF4-FFF2-40B4-BE49-F238E27FC236}">
                <a16:creationId xmlns:a16="http://schemas.microsoft.com/office/drawing/2014/main" id="{C0B8A542-21EF-4B52-B3B4-F8A3DD8D0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728" y="1457471"/>
            <a:ext cx="222885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89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p:txBody>
          <a:bodyPr>
            <a:normAutofit/>
          </a:bodyPr>
          <a:lstStyle/>
          <a:p>
            <a:r>
              <a:rPr lang="en-US" sz="3600" dirty="0"/>
              <a:t>Datasets Visualized</a:t>
            </a:r>
          </a:p>
        </p:txBody>
      </p:sp>
      <p:pic>
        <p:nvPicPr>
          <p:cNvPr id="12" name="Content Placeholder 11">
            <a:extLst>
              <a:ext uri="{FF2B5EF4-FFF2-40B4-BE49-F238E27FC236}">
                <a16:creationId xmlns:a16="http://schemas.microsoft.com/office/drawing/2014/main" id="{B3301DD1-F184-4070-9E8D-8FFF05208AD0}"/>
              </a:ext>
            </a:extLst>
          </p:cNvPr>
          <p:cNvPicPr>
            <a:picLocks noGrp="1" noChangeAspect="1"/>
          </p:cNvPicPr>
          <p:nvPr>
            <p:ph idx="1"/>
          </p:nvPr>
        </p:nvPicPr>
        <p:blipFill>
          <a:blip r:embed="rId3"/>
          <a:stretch>
            <a:fillRect/>
          </a:stretch>
        </p:blipFill>
        <p:spPr>
          <a:xfrm>
            <a:off x="2226504" y="1182740"/>
            <a:ext cx="7738991" cy="5675260"/>
          </a:xfrm>
        </p:spPr>
      </p:pic>
    </p:spTree>
    <p:extLst>
      <p:ext uri="{BB962C8B-B14F-4D97-AF65-F5344CB8AC3E}">
        <p14:creationId xmlns:p14="http://schemas.microsoft.com/office/powerpoint/2010/main" val="4024171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What is an effective data visualization?</a:t>
            </a:r>
          </a:p>
        </p:txBody>
      </p:sp>
    </p:spTree>
    <p:extLst>
      <p:ext uri="{BB962C8B-B14F-4D97-AF65-F5344CB8AC3E}">
        <p14:creationId xmlns:p14="http://schemas.microsoft.com/office/powerpoint/2010/main" val="4210394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3000" dirty="0">
                <a:effectLst/>
              </a:rPr>
              <a:t>“The greatest value of a picture is when it forces us to </a:t>
            </a:r>
            <a:r>
              <a:rPr lang="en-US" sz="3000" u="sng" dirty="0">
                <a:effectLst/>
              </a:rPr>
              <a:t>notice what we never expected to see</a:t>
            </a:r>
            <a:r>
              <a:rPr lang="en-US" sz="3000" dirty="0">
                <a:effectLst/>
              </a:rPr>
              <a:t>.” </a:t>
            </a:r>
          </a:p>
          <a:p>
            <a:pPr marL="0" indent="0">
              <a:buNone/>
            </a:pPr>
            <a:r>
              <a:rPr lang="en-US" sz="3000" dirty="0">
                <a:effectLst/>
              </a:rPr>
              <a:t>(Tukey, 1977,p. vi)</a:t>
            </a:r>
            <a:endParaRPr lang="en-US" sz="3000" dirty="0"/>
          </a:p>
        </p:txBody>
      </p:sp>
    </p:spTree>
    <p:extLst>
      <p:ext uri="{BB962C8B-B14F-4D97-AF65-F5344CB8AC3E}">
        <p14:creationId xmlns:p14="http://schemas.microsoft.com/office/powerpoint/2010/main" val="3071221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lnSpcReduction="10000"/>
          </a:bodyPr>
          <a:lstStyle/>
          <a:p>
            <a:pPr marL="0" indent="0">
              <a:buNone/>
            </a:pPr>
            <a:r>
              <a:rPr lang="en-US" sz="2600" dirty="0"/>
              <a:t>“Graphical excellence is the </a:t>
            </a:r>
            <a:r>
              <a:rPr lang="en-US" sz="2600" u="sng" dirty="0"/>
              <a:t>well-designed presentation</a:t>
            </a:r>
            <a:r>
              <a:rPr lang="en-US" sz="2600" dirty="0"/>
              <a:t> of </a:t>
            </a:r>
            <a:r>
              <a:rPr lang="en-US" sz="2600" u="sng" dirty="0"/>
              <a:t>interesting data</a:t>
            </a:r>
            <a:r>
              <a:rPr lang="en-US" sz="2600" b="1" dirty="0"/>
              <a:t> </a:t>
            </a:r>
            <a:r>
              <a:rPr lang="en-US" sz="2600" dirty="0"/>
              <a:t>- a matter of substance, of statistics, and of design...</a:t>
            </a:r>
          </a:p>
          <a:p>
            <a:pPr marL="0" indent="0">
              <a:buNone/>
            </a:pPr>
            <a:r>
              <a:rPr lang="en-US" sz="2600" dirty="0"/>
              <a:t>[It] consists of complex ideas communicated with </a:t>
            </a:r>
            <a:r>
              <a:rPr lang="en-US" sz="2600" u="sng" dirty="0"/>
              <a:t>clarity, precision, and efficiency</a:t>
            </a:r>
            <a:r>
              <a:rPr lang="en-US" sz="2600" dirty="0"/>
              <a:t>...</a:t>
            </a:r>
          </a:p>
          <a:p>
            <a:pPr marL="0" indent="0">
              <a:buNone/>
            </a:pPr>
            <a:r>
              <a:rPr lang="en-US" sz="2600" dirty="0"/>
              <a:t>[It] is that which gives to the viewer the </a:t>
            </a:r>
            <a:r>
              <a:rPr lang="en-US" sz="2600" u="sng" dirty="0"/>
              <a:t>greatest number of ideas in the shortest time with the least ink in the smallest space</a:t>
            </a:r>
            <a:r>
              <a:rPr lang="en-US" sz="2600" dirty="0"/>
              <a:t>...</a:t>
            </a:r>
          </a:p>
          <a:p>
            <a:pPr marL="0" indent="0">
              <a:buNone/>
            </a:pPr>
            <a:r>
              <a:rPr lang="en-US" sz="2600" dirty="0"/>
              <a:t>[It] is nearly always multivariate...</a:t>
            </a:r>
          </a:p>
          <a:p>
            <a:pPr marL="0" indent="0">
              <a:buNone/>
            </a:pPr>
            <a:r>
              <a:rPr lang="en-US" sz="2600" dirty="0"/>
              <a:t>And graphical excellence requires </a:t>
            </a:r>
            <a:r>
              <a:rPr lang="en-US" sz="2600" u="sng" dirty="0"/>
              <a:t>telling the truth about the data</a:t>
            </a:r>
            <a:r>
              <a:rPr lang="en-US" sz="2600" dirty="0"/>
              <a:t>.” </a:t>
            </a:r>
          </a:p>
          <a:p>
            <a:pPr marL="0" indent="0">
              <a:buNone/>
            </a:pPr>
            <a:endParaRPr lang="en-US" sz="2600" dirty="0"/>
          </a:p>
          <a:p>
            <a:pPr marL="0" indent="0">
              <a:buNone/>
            </a:pPr>
            <a:r>
              <a:rPr lang="en-US" sz="2600" dirty="0"/>
              <a:t>(Tufte, 2001, p. 51)</a:t>
            </a:r>
          </a:p>
        </p:txBody>
      </p:sp>
    </p:spTree>
    <p:extLst>
      <p:ext uri="{BB962C8B-B14F-4D97-AF65-F5344CB8AC3E}">
        <p14:creationId xmlns:p14="http://schemas.microsoft.com/office/powerpoint/2010/main" val="1113753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“Ultimately, it is </a:t>
            </a:r>
            <a:r>
              <a:rPr lang="en-US" sz="2800" u="sng" dirty="0"/>
              <a:t>content</a:t>
            </a:r>
            <a:r>
              <a:rPr lang="en-US" sz="2800" dirty="0"/>
              <a:t> that makes graphics interesting. When a chart is presented properly, information just </a:t>
            </a:r>
            <a:r>
              <a:rPr lang="en-US" sz="2800" u="sng" dirty="0"/>
              <a:t>flows</a:t>
            </a:r>
            <a:r>
              <a:rPr lang="en-US" sz="2800" dirty="0"/>
              <a:t> to the viewer in the </a:t>
            </a:r>
            <a:r>
              <a:rPr lang="en-US" sz="2800" u="sng" dirty="0"/>
              <a:t>clearest</a:t>
            </a:r>
            <a:r>
              <a:rPr lang="en-US" sz="2800" dirty="0"/>
              <a:t> and </a:t>
            </a:r>
            <a:r>
              <a:rPr lang="en-US" sz="2800" u="sng" dirty="0"/>
              <a:t>most efficient</a:t>
            </a:r>
            <a:r>
              <a:rPr lang="en-US" sz="2800" b="1" dirty="0"/>
              <a:t> </a:t>
            </a:r>
            <a:r>
              <a:rPr lang="en-US" sz="2800" dirty="0"/>
              <a:t>way. There are no extra layers of color, no enhancements to distract us from the clarity of the information.”</a:t>
            </a:r>
          </a:p>
          <a:p>
            <a:pPr marL="0" indent="0">
              <a:buNone/>
            </a:pPr>
            <a:r>
              <a:rPr lang="en-US" sz="2800" dirty="0"/>
              <a:t>(Wong, 2010, p. 13)</a:t>
            </a:r>
          </a:p>
          <a:p>
            <a:pPr marL="0" indent="0">
              <a:buNone/>
            </a:pPr>
            <a:endParaRPr lang="en-US" sz="2800" dirty="0"/>
          </a:p>
        </p:txBody>
      </p:sp>
    </p:spTree>
    <p:extLst>
      <p:ext uri="{BB962C8B-B14F-4D97-AF65-F5344CB8AC3E}">
        <p14:creationId xmlns:p14="http://schemas.microsoft.com/office/powerpoint/2010/main" val="257870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Schedule</a:t>
            </a:r>
          </a:p>
        </p:txBody>
      </p:sp>
      <p:graphicFrame>
        <p:nvGraphicFramePr>
          <p:cNvPr id="6" name="Table 6">
            <a:extLst>
              <a:ext uri="{FF2B5EF4-FFF2-40B4-BE49-F238E27FC236}">
                <a16:creationId xmlns:a16="http://schemas.microsoft.com/office/drawing/2014/main" id="{E1896159-636C-4FD3-8C9A-0D31C0858CBD}"/>
              </a:ext>
            </a:extLst>
          </p:cNvPr>
          <p:cNvGraphicFramePr>
            <a:graphicFrameLocks noGrp="1"/>
          </p:cNvGraphicFramePr>
          <p:nvPr>
            <p:ph idx="1"/>
            <p:extLst>
              <p:ext uri="{D42A27DB-BD31-4B8C-83A1-F6EECF244321}">
                <p14:modId xmlns:p14="http://schemas.microsoft.com/office/powerpoint/2010/main" val="4232137586"/>
              </p:ext>
            </p:extLst>
          </p:nvPr>
        </p:nvGraphicFramePr>
        <p:xfrm>
          <a:off x="1492250" y="1600200"/>
          <a:ext cx="9207500" cy="3657600"/>
        </p:xfrm>
        <a:graphic>
          <a:graphicData uri="http://schemas.openxmlformats.org/drawingml/2006/table">
            <a:tbl>
              <a:tblPr firstRow="1" bandRow="1">
                <a:tableStyleId>{2D5ABB26-0587-4C30-8999-92F81FD0307C}</a:tableStyleId>
              </a:tblPr>
              <a:tblGrid>
                <a:gridCol w="1830150">
                  <a:extLst>
                    <a:ext uri="{9D8B030D-6E8A-4147-A177-3AD203B41FA5}">
                      <a16:colId xmlns:a16="http://schemas.microsoft.com/office/drawing/2014/main" val="2555279838"/>
                    </a:ext>
                  </a:extLst>
                </a:gridCol>
                <a:gridCol w="7377350">
                  <a:extLst>
                    <a:ext uri="{9D8B030D-6E8A-4147-A177-3AD203B41FA5}">
                      <a16:colId xmlns:a16="http://schemas.microsoft.com/office/drawing/2014/main" val="4022017840"/>
                    </a:ext>
                  </a:extLst>
                </a:gridCol>
              </a:tblGrid>
              <a:tr h="370840">
                <a:tc>
                  <a:txBody>
                    <a:bodyPr/>
                    <a:lstStyle/>
                    <a:p>
                      <a:r>
                        <a:rPr lang="en-US" sz="2400" b="1" dirty="0"/>
                        <a:t>Time</a:t>
                      </a:r>
                    </a:p>
                  </a:txBody>
                  <a:tcPr anchor="ctr"/>
                </a:tc>
                <a:tc>
                  <a:txBody>
                    <a:bodyPr/>
                    <a:lstStyle/>
                    <a:p>
                      <a:r>
                        <a:rPr lang="en-US" sz="2400" b="1" dirty="0"/>
                        <a:t>Activity</a:t>
                      </a:r>
                    </a:p>
                  </a:txBody>
                  <a:tcPr anchor="ctr"/>
                </a:tc>
                <a:extLst>
                  <a:ext uri="{0D108BD9-81ED-4DB2-BD59-A6C34878D82A}">
                    <a16:rowId xmlns:a16="http://schemas.microsoft.com/office/drawing/2014/main" val="743391233"/>
                  </a:ext>
                </a:extLst>
              </a:tr>
              <a:tr h="370840">
                <a:tc>
                  <a:txBody>
                    <a:bodyPr/>
                    <a:lstStyle/>
                    <a:p>
                      <a:r>
                        <a:rPr lang="en-US" sz="2400"/>
                        <a:t>12:30 - 1:15</a:t>
                      </a:r>
                    </a:p>
                  </a:txBody>
                  <a:tcPr anchor="ctr"/>
                </a:tc>
                <a:tc>
                  <a:txBody>
                    <a:bodyPr/>
                    <a:lstStyle/>
                    <a:p>
                      <a:r>
                        <a:rPr lang="en-US" sz="2400"/>
                        <a:t>Introduction to Workshop and R &amp; Data Analysis in R</a:t>
                      </a:r>
                    </a:p>
                  </a:txBody>
                  <a:tcPr anchor="ctr"/>
                </a:tc>
                <a:extLst>
                  <a:ext uri="{0D108BD9-81ED-4DB2-BD59-A6C34878D82A}">
                    <a16:rowId xmlns:a16="http://schemas.microsoft.com/office/drawing/2014/main" val="2021880135"/>
                  </a:ext>
                </a:extLst>
              </a:tr>
              <a:tr h="370840">
                <a:tc>
                  <a:txBody>
                    <a:bodyPr/>
                    <a:lstStyle/>
                    <a:p>
                      <a:r>
                        <a:rPr lang="en-US" sz="2400"/>
                        <a:t>1:15 - 1:25</a:t>
                      </a:r>
                    </a:p>
                  </a:txBody>
                  <a:tcPr anchor="ctr"/>
                </a:tc>
                <a:tc>
                  <a:txBody>
                    <a:bodyPr/>
                    <a:lstStyle/>
                    <a:p>
                      <a:r>
                        <a:rPr lang="en-US" sz="2400"/>
                        <a:t>BREAK</a:t>
                      </a:r>
                    </a:p>
                  </a:txBody>
                  <a:tcPr anchor="ctr"/>
                </a:tc>
                <a:extLst>
                  <a:ext uri="{0D108BD9-81ED-4DB2-BD59-A6C34878D82A}">
                    <a16:rowId xmlns:a16="http://schemas.microsoft.com/office/drawing/2014/main" val="3961105636"/>
                  </a:ext>
                </a:extLst>
              </a:tr>
              <a:tr h="370840">
                <a:tc>
                  <a:txBody>
                    <a:bodyPr/>
                    <a:lstStyle/>
                    <a:p>
                      <a:r>
                        <a:rPr lang="en-US" sz="2400"/>
                        <a:t>1:25 - 2:10</a:t>
                      </a:r>
                    </a:p>
                  </a:txBody>
                  <a:tcPr anchor="ctr"/>
                </a:tc>
                <a:tc>
                  <a:txBody>
                    <a:bodyPr/>
                    <a:lstStyle/>
                    <a:p>
                      <a:r>
                        <a:rPr lang="en-US" sz="2400" dirty="0"/>
                        <a:t>Data Analysis in R &amp; Data Visualization Best Practices</a:t>
                      </a:r>
                    </a:p>
                  </a:txBody>
                  <a:tcPr anchor="ctr"/>
                </a:tc>
                <a:extLst>
                  <a:ext uri="{0D108BD9-81ED-4DB2-BD59-A6C34878D82A}">
                    <a16:rowId xmlns:a16="http://schemas.microsoft.com/office/drawing/2014/main" val="1314742712"/>
                  </a:ext>
                </a:extLst>
              </a:tr>
              <a:tr h="370840">
                <a:tc>
                  <a:txBody>
                    <a:bodyPr/>
                    <a:lstStyle/>
                    <a:p>
                      <a:r>
                        <a:rPr lang="en-US" sz="2400"/>
                        <a:t>2:10 - 2:20</a:t>
                      </a:r>
                    </a:p>
                  </a:txBody>
                  <a:tcPr anchor="ctr"/>
                </a:tc>
                <a:tc>
                  <a:txBody>
                    <a:bodyPr/>
                    <a:lstStyle/>
                    <a:p>
                      <a:r>
                        <a:rPr lang="en-US" sz="2400"/>
                        <a:t>BREAK</a:t>
                      </a:r>
                    </a:p>
                  </a:txBody>
                  <a:tcPr anchor="ctr"/>
                </a:tc>
                <a:extLst>
                  <a:ext uri="{0D108BD9-81ED-4DB2-BD59-A6C34878D82A}">
                    <a16:rowId xmlns:a16="http://schemas.microsoft.com/office/drawing/2014/main" val="1535915634"/>
                  </a:ext>
                </a:extLst>
              </a:tr>
              <a:tr h="370840">
                <a:tc>
                  <a:txBody>
                    <a:bodyPr/>
                    <a:lstStyle/>
                    <a:p>
                      <a:r>
                        <a:rPr lang="en-US" sz="2400"/>
                        <a:t>2:20 - 3:05</a:t>
                      </a:r>
                    </a:p>
                  </a:txBody>
                  <a:tcPr anchor="ctr"/>
                </a:tc>
                <a:tc>
                  <a:txBody>
                    <a:bodyPr/>
                    <a:lstStyle/>
                    <a:p>
                      <a:r>
                        <a:rPr lang="en-US" sz="2400" dirty="0"/>
                        <a:t>Data Visualization Best Practices &amp; Data Visualization in R</a:t>
                      </a:r>
                    </a:p>
                  </a:txBody>
                  <a:tcPr anchor="ctr"/>
                </a:tc>
                <a:extLst>
                  <a:ext uri="{0D108BD9-81ED-4DB2-BD59-A6C34878D82A}">
                    <a16:rowId xmlns:a16="http://schemas.microsoft.com/office/drawing/2014/main" val="2383388576"/>
                  </a:ext>
                </a:extLst>
              </a:tr>
              <a:tr h="370840">
                <a:tc>
                  <a:txBody>
                    <a:bodyPr/>
                    <a:lstStyle/>
                    <a:p>
                      <a:r>
                        <a:rPr lang="en-US" sz="2400"/>
                        <a:t>3:05 - 3:15</a:t>
                      </a:r>
                    </a:p>
                  </a:txBody>
                  <a:tcPr anchor="ctr"/>
                </a:tc>
                <a:tc>
                  <a:txBody>
                    <a:bodyPr/>
                    <a:lstStyle/>
                    <a:p>
                      <a:r>
                        <a:rPr lang="en-US" sz="2400"/>
                        <a:t>BREAK</a:t>
                      </a:r>
                    </a:p>
                  </a:txBody>
                  <a:tcPr anchor="ctr"/>
                </a:tc>
                <a:extLst>
                  <a:ext uri="{0D108BD9-81ED-4DB2-BD59-A6C34878D82A}">
                    <a16:rowId xmlns:a16="http://schemas.microsoft.com/office/drawing/2014/main" val="1304200822"/>
                  </a:ext>
                </a:extLst>
              </a:tr>
              <a:tr h="370840">
                <a:tc>
                  <a:txBody>
                    <a:bodyPr/>
                    <a:lstStyle/>
                    <a:p>
                      <a:r>
                        <a:rPr lang="en-US" sz="2400"/>
                        <a:t>3:15 - 4:00</a:t>
                      </a:r>
                    </a:p>
                  </a:txBody>
                  <a:tcPr anchor="ctr"/>
                </a:tc>
                <a:tc>
                  <a:txBody>
                    <a:bodyPr/>
                    <a:lstStyle/>
                    <a:p>
                      <a:r>
                        <a:rPr lang="en-US" sz="2400" dirty="0"/>
                        <a:t>Data Visualization in R &amp; Next Steps</a:t>
                      </a:r>
                    </a:p>
                  </a:txBody>
                  <a:tcPr anchor="ctr"/>
                </a:tc>
                <a:extLst>
                  <a:ext uri="{0D108BD9-81ED-4DB2-BD59-A6C34878D82A}">
                    <a16:rowId xmlns:a16="http://schemas.microsoft.com/office/drawing/2014/main" val="2813307256"/>
                  </a:ext>
                </a:extLst>
              </a:tr>
            </a:tbl>
          </a:graphicData>
        </a:graphic>
      </p:graphicFrame>
    </p:spTree>
    <p:extLst>
      <p:ext uri="{BB962C8B-B14F-4D97-AF65-F5344CB8AC3E}">
        <p14:creationId xmlns:p14="http://schemas.microsoft.com/office/powerpoint/2010/main" val="1916753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p:txBody>
          <a:bodyPr>
            <a:normAutofit/>
          </a:bodyPr>
          <a:lstStyle/>
          <a:p>
            <a:pPr marL="0" indent="0">
              <a:buNone/>
            </a:pPr>
            <a:r>
              <a:rPr lang="en-US" sz="2800" dirty="0"/>
              <a:t>“A good visualization is:</a:t>
            </a:r>
          </a:p>
          <a:p>
            <a:pPr marL="971459" lvl="1" indent="-514350">
              <a:buClrTx/>
              <a:buFont typeface="+mj-lt"/>
              <a:buAutoNum type="arabicPeriod"/>
            </a:pPr>
            <a:r>
              <a:rPr lang="en-US" sz="2800" u="sng" dirty="0"/>
              <a:t>reliable</a:t>
            </a:r>
            <a:r>
              <a:rPr lang="en-US" sz="2800" dirty="0"/>
              <a:t> information,</a:t>
            </a:r>
          </a:p>
          <a:p>
            <a:pPr marL="971459" lvl="1" indent="-514350">
              <a:buClrTx/>
              <a:buFont typeface="+mj-lt"/>
              <a:buAutoNum type="arabicPeriod"/>
            </a:pPr>
            <a:r>
              <a:rPr lang="en-US" sz="2800" dirty="0"/>
              <a:t>visually encoded so relevant patterns become </a:t>
            </a:r>
            <a:r>
              <a:rPr lang="en-US" sz="2800" u="sng" dirty="0"/>
              <a:t>noticeable</a:t>
            </a:r>
            <a:r>
              <a:rPr lang="en-US" sz="2800" dirty="0"/>
              <a:t>,</a:t>
            </a:r>
          </a:p>
          <a:p>
            <a:pPr marL="971459" lvl="1" indent="-514350">
              <a:buClrTx/>
              <a:buFont typeface="+mj-lt"/>
              <a:buAutoNum type="arabicPeriod"/>
            </a:pPr>
            <a:r>
              <a:rPr lang="en-US" sz="2800" u="sng" dirty="0"/>
              <a:t>organized</a:t>
            </a:r>
            <a:r>
              <a:rPr lang="en-US" sz="2800" dirty="0"/>
              <a:t> in a way that enables at least some exploration, when it’s appropriate,</a:t>
            </a:r>
          </a:p>
          <a:p>
            <a:pPr marL="971459" lvl="1" indent="-514350">
              <a:buClrTx/>
              <a:buFont typeface="+mj-lt"/>
              <a:buAutoNum type="arabicPeriod"/>
            </a:pPr>
            <a:r>
              <a:rPr lang="en-US" sz="2800" dirty="0"/>
              <a:t>and presented in an </a:t>
            </a:r>
            <a:r>
              <a:rPr lang="en-US" sz="2800" u="sng" dirty="0"/>
              <a:t>attractive</a:t>
            </a:r>
            <a:r>
              <a:rPr lang="en-US" sz="2800" dirty="0"/>
              <a:t> manner, but always remembering that </a:t>
            </a:r>
            <a:r>
              <a:rPr lang="en-US" sz="2800" u="sng" dirty="0"/>
              <a:t>honesty, clarity, and depth </a:t>
            </a:r>
            <a:r>
              <a:rPr lang="en-US" sz="2800" dirty="0"/>
              <a:t>come first.”</a:t>
            </a:r>
          </a:p>
          <a:p>
            <a:pPr marL="0" indent="0">
              <a:buClrTx/>
              <a:buNone/>
            </a:pPr>
            <a:r>
              <a:rPr lang="en-US" sz="2800" dirty="0"/>
              <a:t>(Cairo, 2016, p. 12)</a:t>
            </a:r>
          </a:p>
        </p:txBody>
      </p:sp>
    </p:spTree>
    <p:extLst>
      <p:ext uri="{BB962C8B-B14F-4D97-AF65-F5344CB8AC3E}">
        <p14:creationId xmlns:p14="http://schemas.microsoft.com/office/powerpoint/2010/main" val="1340398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F0C5F-241C-461D-B733-8D83AA866F64}"/>
              </a:ext>
            </a:extLst>
          </p:cNvPr>
          <p:cNvSpPr>
            <a:spLocks noGrp="1"/>
          </p:cNvSpPr>
          <p:nvPr>
            <p:ph type="title"/>
          </p:nvPr>
        </p:nvSpPr>
        <p:spPr/>
        <p:txBody>
          <a:bodyPr>
            <a:normAutofit/>
          </a:bodyPr>
          <a:lstStyle/>
          <a:p>
            <a:r>
              <a:rPr lang="en-US" sz="3600" dirty="0"/>
              <a:t>Effective Data Visualization</a:t>
            </a:r>
          </a:p>
        </p:txBody>
      </p:sp>
      <p:sp>
        <p:nvSpPr>
          <p:cNvPr id="4" name="Content Placeholder 3">
            <a:extLst>
              <a:ext uri="{FF2B5EF4-FFF2-40B4-BE49-F238E27FC236}">
                <a16:creationId xmlns:a16="http://schemas.microsoft.com/office/drawing/2014/main" id="{548135B0-1430-4DF7-923A-6826C6870B8C}"/>
              </a:ext>
            </a:extLst>
          </p:cNvPr>
          <p:cNvSpPr>
            <a:spLocks noGrp="1"/>
          </p:cNvSpPr>
          <p:nvPr>
            <p:ph idx="1"/>
          </p:nvPr>
        </p:nvSpPr>
        <p:spPr>
          <a:xfrm>
            <a:off x="838199" y="1600200"/>
            <a:ext cx="10653889" cy="4570788"/>
          </a:xfrm>
        </p:spPr>
        <p:txBody>
          <a:bodyPr>
            <a:normAutofit/>
          </a:bodyPr>
          <a:lstStyle/>
          <a:p>
            <a:pPr marL="0" indent="0">
              <a:buNone/>
            </a:pPr>
            <a:r>
              <a:rPr lang="en-US" sz="2800" dirty="0"/>
              <a:t>“The effectiveness of any particular graph is not just a matter of how it looks in the abstract but also a question of </a:t>
            </a:r>
            <a:r>
              <a:rPr lang="en-US" sz="2800" u="sng" dirty="0"/>
              <a:t>who is looking at it</a:t>
            </a:r>
            <a:r>
              <a:rPr lang="en-US" sz="2800" dirty="0"/>
              <a:t>, and </a:t>
            </a:r>
            <a:r>
              <a:rPr lang="en-US" sz="2800" u="sng" dirty="0"/>
              <a:t>why</a:t>
            </a:r>
            <a:r>
              <a:rPr lang="en-US" sz="2800" dirty="0"/>
              <a:t>.” </a:t>
            </a:r>
          </a:p>
          <a:p>
            <a:pPr marL="0" indent="0">
              <a:buNone/>
            </a:pPr>
            <a:r>
              <a:rPr lang="en-US" sz="2800" dirty="0"/>
              <a:t>(Healy, 2019, p. 1)</a:t>
            </a:r>
          </a:p>
          <a:p>
            <a:pPr marL="0" indent="0">
              <a:buNone/>
            </a:pPr>
            <a:endParaRPr lang="en-US" sz="2800" dirty="0"/>
          </a:p>
          <a:p>
            <a:pPr marL="0" indent="0">
              <a:buNone/>
            </a:pPr>
            <a:r>
              <a:rPr lang="en-US" sz="2800" dirty="0"/>
              <a:t>“A good visualization can do </a:t>
            </a:r>
            <a:r>
              <a:rPr lang="en-US" sz="2800" u="sng" dirty="0"/>
              <a:t>more than just answer questions</a:t>
            </a:r>
            <a:r>
              <a:rPr lang="en-US" sz="2800" dirty="0"/>
              <a:t>; it can help you </a:t>
            </a:r>
            <a:r>
              <a:rPr lang="en-US" sz="2800" u="sng" dirty="0"/>
              <a:t>see that there are other questions</a:t>
            </a:r>
            <a:r>
              <a:rPr lang="en-US" sz="2800" dirty="0"/>
              <a:t> you need to answer.” </a:t>
            </a:r>
          </a:p>
          <a:p>
            <a:pPr marL="0" indent="0">
              <a:buNone/>
            </a:pPr>
            <a:r>
              <a:rPr lang="en-US" sz="2800" dirty="0"/>
              <a:t>(Wexler, 2021, p. 2)</a:t>
            </a:r>
          </a:p>
          <a:p>
            <a:pPr marL="0" indent="0">
              <a:buNone/>
            </a:pPr>
            <a:endParaRPr lang="en-US" sz="2800" dirty="0"/>
          </a:p>
        </p:txBody>
      </p:sp>
    </p:spTree>
    <p:extLst>
      <p:ext uri="{BB962C8B-B14F-4D97-AF65-F5344CB8AC3E}">
        <p14:creationId xmlns:p14="http://schemas.microsoft.com/office/powerpoint/2010/main" val="3738520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BBD1-5FC2-468A-9790-B7C4A06ADF02}"/>
              </a:ext>
            </a:extLst>
          </p:cNvPr>
          <p:cNvSpPr>
            <a:spLocks noGrp="1"/>
          </p:cNvSpPr>
          <p:nvPr>
            <p:ph type="title"/>
          </p:nvPr>
        </p:nvSpPr>
        <p:spPr/>
        <p:txBody>
          <a:bodyPr>
            <a:normAutofit/>
          </a:bodyPr>
          <a:lstStyle/>
          <a:p>
            <a:r>
              <a:rPr lang="en-US" sz="3600" dirty="0"/>
              <a:t>Effective Data Visualization</a:t>
            </a:r>
          </a:p>
        </p:txBody>
      </p:sp>
      <p:sp>
        <p:nvSpPr>
          <p:cNvPr id="3" name="Content Placeholder 2">
            <a:extLst>
              <a:ext uri="{FF2B5EF4-FFF2-40B4-BE49-F238E27FC236}">
                <a16:creationId xmlns:a16="http://schemas.microsoft.com/office/drawing/2014/main" id="{38C2D1F7-5F6F-4CFA-A4CA-A846CF343E87}"/>
              </a:ext>
            </a:extLst>
          </p:cNvPr>
          <p:cNvSpPr>
            <a:spLocks noGrp="1"/>
          </p:cNvSpPr>
          <p:nvPr>
            <p:ph idx="1"/>
          </p:nvPr>
        </p:nvSpPr>
        <p:spPr/>
        <p:txBody>
          <a:bodyPr>
            <a:normAutofit/>
          </a:bodyPr>
          <a:lstStyle/>
          <a:p>
            <a:pPr marL="0" indent="0">
              <a:buNone/>
            </a:pPr>
            <a:r>
              <a:rPr lang="en-US" dirty="0"/>
              <a:t>“Rather than making universal rules and ratios that exclude some aspects of human experience in favor of others, our time is better spent working toward a more holistic and more inclusive ideal. All design fields, including visualization and data communication, are fields of </a:t>
            </a:r>
            <a:r>
              <a:rPr lang="en-US" u="sng" dirty="0"/>
              <a:t>possibility</a:t>
            </a:r>
            <a:r>
              <a:rPr lang="en-US" dirty="0"/>
              <a:t>. </a:t>
            </a:r>
          </a:p>
          <a:p>
            <a:pPr marL="0" indent="0">
              <a:buNone/>
            </a:pPr>
            <a:r>
              <a:rPr lang="en-US" dirty="0"/>
              <a:t>Rebalancing emotion and reason opens up the data communication toolbox and allows us to focus on what truly matters in a design process: </a:t>
            </a:r>
            <a:r>
              <a:rPr lang="en-US" u="sng" dirty="0"/>
              <a:t>honoring context</a:t>
            </a:r>
            <a:r>
              <a:rPr lang="en-US" dirty="0"/>
              <a:t>, </a:t>
            </a:r>
            <a:r>
              <a:rPr lang="en-US" u="sng" dirty="0"/>
              <a:t>architecting attention</a:t>
            </a:r>
            <a:r>
              <a:rPr lang="en-US" dirty="0"/>
              <a:t>, and </a:t>
            </a:r>
            <a:r>
              <a:rPr lang="en-US" u="sng" dirty="0"/>
              <a:t>taking action to defy stereotypes and reimagine the world</a:t>
            </a:r>
            <a:r>
              <a:rPr lang="en-US" dirty="0"/>
              <a:t>.”</a:t>
            </a:r>
          </a:p>
          <a:p>
            <a:pPr marL="0" indent="0">
              <a:buNone/>
            </a:pPr>
            <a:r>
              <a:rPr lang="en-US" dirty="0"/>
              <a:t>(</a:t>
            </a:r>
            <a:r>
              <a:rPr lang="en-US" dirty="0" err="1"/>
              <a:t>D’Iganzio</a:t>
            </a:r>
            <a:r>
              <a:rPr lang="en-US" dirty="0"/>
              <a:t> &amp; Klein, 2020, p.96)</a:t>
            </a:r>
          </a:p>
        </p:txBody>
      </p:sp>
    </p:spTree>
    <p:extLst>
      <p:ext uri="{BB962C8B-B14F-4D97-AF65-F5344CB8AC3E}">
        <p14:creationId xmlns:p14="http://schemas.microsoft.com/office/powerpoint/2010/main" val="694378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598074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FC38-F9D7-4DCB-8C4D-038AC9D3718A}"/>
              </a:ext>
            </a:extLst>
          </p:cNvPr>
          <p:cNvSpPr>
            <a:spLocks noGrp="1"/>
          </p:cNvSpPr>
          <p:nvPr>
            <p:ph type="title"/>
          </p:nvPr>
        </p:nvSpPr>
        <p:spPr/>
        <p:txBody>
          <a:bodyPr>
            <a:normAutofit/>
          </a:bodyPr>
          <a:lstStyle/>
          <a:p>
            <a:r>
              <a:rPr lang="en-US" sz="3600" b="1" dirty="0">
                <a:solidFill>
                  <a:srgbClr val="00275B"/>
                </a:solidFill>
              </a:rPr>
              <a:t>What do you need to know to visualize data?</a:t>
            </a:r>
            <a:endParaRPr lang="en-US" sz="3600" dirty="0"/>
          </a:p>
        </p:txBody>
      </p:sp>
      <p:sp>
        <p:nvSpPr>
          <p:cNvPr id="3" name="Content Placeholder 2">
            <a:extLst>
              <a:ext uri="{FF2B5EF4-FFF2-40B4-BE49-F238E27FC236}">
                <a16:creationId xmlns:a16="http://schemas.microsoft.com/office/drawing/2014/main" id="{3F8BAB43-A4E6-4980-8E46-DAC2A99961CC}"/>
              </a:ext>
            </a:extLst>
          </p:cNvPr>
          <p:cNvSpPr>
            <a:spLocks noGrp="1"/>
          </p:cNvSpPr>
          <p:nvPr>
            <p:ph idx="1"/>
          </p:nvPr>
        </p:nvSpPr>
        <p:spPr/>
        <p:txBody>
          <a:bodyPr>
            <a:normAutofit/>
          </a:bodyPr>
          <a:lstStyle/>
          <a:p>
            <a:pPr>
              <a:lnSpc>
                <a:spcPct val="100000"/>
              </a:lnSpc>
            </a:pPr>
            <a:r>
              <a:rPr lang="en-US" dirty="0"/>
              <a:t>Preattentive Attributes</a:t>
            </a:r>
          </a:p>
          <a:p>
            <a:pPr>
              <a:lnSpc>
                <a:spcPct val="100000"/>
              </a:lnSpc>
            </a:pPr>
            <a:r>
              <a:rPr lang="en-US" dirty="0"/>
              <a:t>Gestalt Principles</a:t>
            </a:r>
          </a:p>
          <a:p>
            <a:pPr>
              <a:lnSpc>
                <a:spcPct val="100000"/>
              </a:lnSpc>
            </a:pPr>
            <a:r>
              <a:rPr lang="en-US" dirty="0"/>
              <a:t>Color Use in Data Visualization</a:t>
            </a:r>
          </a:p>
          <a:p>
            <a:pPr>
              <a:lnSpc>
                <a:spcPct val="100000"/>
              </a:lnSpc>
            </a:pPr>
            <a:r>
              <a:rPr lang="en-US" dirty="0"/>
              <a:t>Types of Data Visualizations</a:t>
            </a:r>
          </a:p>
          <a:p>
            <a:pPr>
              <a:lnSpc>
                <a:spcPct val="100000"/>
              </a:lnSpc>
            </a:pPr>
            <a:r>
              <a:rPr lang="en-US" dirty="0"/>
              <a:t>Hierarchy of Perceptual Tasks</a:t>
            </a:r>
          </a:p>
        </p:txBody>
      </p:sp>
    </p:spTree>
    <p:extLst>
      <p:ext uri="{BB962C8B-B14F-4D97-AF65-F5344CB8AC3E}">
        <p14:creationId xmlns:p14="http://schemas.microsoft.com/office/powerpoint/2010/main" val="2352940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9"/>
          </a:xfrm>
          <a:prstGeom prst="rect">
            <a:avLst/>
          </a:prstGeom>
        </p:spPr>
      </p:pic>
    </p:spTree>
    <p:extLst>
      <p:ext uri="{BB962C8B-B14F-4D97-AF65-F5344CB8AC3E}">
        <p14:creationId xmlns:p14="http://schemas.microsoft.com/office/powerpoint/2010/main" val="2405715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8FB45C-B6C9-49BA-A955-672FFBF4A09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1123950" y="0"/>
            <a:ext cx="9944100" cy="7102928"/>
          </a:xfrm>
          <a:prstGeom prst="rect">
            <a:avLst/>
          </a:prstGeom>
        </p:spPr>
      </p:pic>
    </p:spTree>
    <p:extLst>
      <p:ext uri="{BB962C8B-B14F-4D97-AF65-F5344CB8AC3E}">
        <p14:creationId xmlns:p14="http://schemas.microsoft.com/office/powerpoint/2010/main" val="4194758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9E427F74-813D-4C84-9218-F0BC997064E2}"/>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663700" y="263071"/>
            <a:ext cx="8864600" cy="6331857"/>
          </a:xfrm>
          <a:prstGeom prst="rect">
            <a:avLst/>
          </a:prstGeom>
        </p:spPr>
      </p:pic>
    </p:spTree>
    <p:extLst>
      <p:ext uri="{BB962C8B-B14F-4D97-AF65-F5344CB8AC3E}">
        <p14:creationId xmlns:p14="http://schemas.microsoft.com/office/powerpoint/2010/main" val="1890150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low confidence">
            <a:extLst>
              <a:ext uri="{FF2B5EF4-FFF2-40B4-BE49-F238E27FC236}">
                <a16:creationId xmlns:a16="http://schemas.microsoft.com/office/drawing/2014/main" id="{EBA7CD62-0F1C-4AC3-9034-100DDAD9F66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p:blipFill>
        <p:spPr>
          <a:xfrm>
            <a:off x="1180311" y="355600"/>
            <a:ext cx="9831378" cy="6146800"/>
          </a:xfrm>
          <a:prstGeom prst="rect">
            <a:avLst/>
          </a:prstGeom>
        </p:spPr>
      </p:pic>
    </p:spTree>
    <p:extLst>
      <p:ext uri="{BB962C8B-B14F-4D97-AF65-F5344CB8AC3E}">
        <p14:creationId xmlns:p14="http://schemas.microsoft.com/office/powerpoint/2010/main" val="1282727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A881872-EF38-4FE8-AB13-6242D751966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a:stretch/>
        </p:blipFill>
        <p:spPr>
          <a:xfrm>
            <a:off x="135467" y="1193800"/>
            <a:ext cx="11921065" cy="4470400"/>
          </a:xfrm>
          <a:prstGeom prst="rect">
            <a:avLst/>
          </a:prstGeom>
        </p:spPr>
      </p:pic>
    </p:spTree>
    <p:extLst>
      <p:ext uri="{BB962C8B-B14F-4D97-AF65-F5344CB8AC3E}">
        <p14:creationId xmlns:p14="http://schemas.microsoft.com/office/powerpoint/2010/main" val="40926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p:txBody>
      </p:sp>
    </p:spTree>
    <p:extLst>
      <p:ext uri="{BB962C8B-B14F-4D97-AF65-F5344CB8AC3E}">
        <p14:creationId xmlns:p14="http://schemas.microsoft.com/office/powerpoint/2010/main" val="3265437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D1E6-F28C-458F-BB95-890712920836}"/>
              </a:ext>
            </a:extLst>
          </p:cNvPr>
          <p:cNvSpPr>
            <a:spLocks noGrp="1"/>
          </p:cNvSpPr>
          <p:nvPr>
            <p:ph type="title"/>
          </p:nvPr>
        </p:nvSpPr>
        <p:spPr/>
        <p:txBody>
          <a:bodyPr>
            <a:normAutofit/>
          </a:bodyPr>
          <a:lstStyle/>
          <a:p>
            <a:r>
              <a:rPr lang="en-US" sz="3600" dirty="0"/>
              <a:t>How do you know which chart to use?</a:t>
            </a:r>
          </a:p>
        </p:txBody>
      </p:sp>
      <p:sp>
        <p:nvSpPr>
          <p:cNvPr id="3" name="Content Placeholder 2">
            <a:extLst>
              <a:ext uri="{FF2B5EF4-FFF2-40B4-BE49-F238E27FC236}">
                <a16:creationId xmlns:a16="http://schemas.microsoft.com/office/drawing/2014/main" id="{D866B078-9630-43F4-BF2A-BF2083124D60}"/>
              </a:ext>
            </a:extLst>
          </p:cNvPr>
          <p:cNvSpPr>
            <a:spLocks noGrp="1"/>
          </p:cNvSpPr>
          <p:nvPr>
            <p:ph idx="1"/>
          </p:nvPr>
        </p:nvSpPr>
        <p:spPr/>
        <p:txBody>
          <a:bodyPr/>
          <a:lstStyle/>
          <a:p>
            <a:pPr marL="0" indent="0">
              <a:buNone/>
            </a:pPr>
            <a:r>
              <a:rPr lang="en-US" dirty="0"/>
              <a:t>“When it comes to selecting a graph, first and foremost, choose a graph type that will enable you to </a:t>
            </a:r>
            <a:r>
              <a:rPr lang="en-US" u="sng" dirty="0"/>
              <a:t>clearly get your message across to your audience</a:t>
            </a:r>
            <a:r>
              <a:rPr lang="en-US" dirty="0"/>
              <a:t>.” (</a:t>
            </a:r>
            <a:r>
              <a:rPr lang="en-US" dirty="0" err="1"/>
              <a:t>Knaflic</a:t>
            </a:r>
            <a:r>
              <a:rPr lang="en-US" dirty="0"/>
              <a:t>, 2015, p. 60)</a:t>
            </a:r>
          </a:p>
          <a:p>
            <a:pPr marL="0" indent="0">
              <a:buNone/>
            </a:pPr>
            <a:endParaRPr lang="en-US" dirty="0"/>
          </a:p>
          <a:p>
            <a:pPr marL="0" indent="0">
              <a:buNone/>
            </a:pPr>
            <a:r>
              <a:rPr lang="en-US" dirty="0"/>
              <a:t>“The </a:t>
            </a:r>
            <a:r>
              <a:rPr lang="en-US" u="sng" dirty="0"/>
              <a:t>purpose of your graphics</a:t>
            </a:r>
            <a:r>
              <a:rPr lang="en-US" dirty="0"/>
              <a:t> should somehow guide your decision of how to shape the information.” (Cairo, 2016, p. 51)</a:t>
            </a:r>
          </a:p>
        </p:txBody>
      </p:sp>
    </p:spTree>
    <p:extLst>
      <p:ext uri="{BB962C8B-B14F-4D97-AF65-F5344CB8AC3E}">
        <p14:creationId xmlns:p14="http://schemas.microsoft.com/office/powerpoint/2010/main" val="6983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F144-697E-47F4-BE08-BFCEEA928B81}"/>
              </a:ext>
            </a:extLst>
          </p:cNvPr>
          <p:cNvSpPr>
            <a:spLocks noGrp="1"/>
          </p:cNvSpPr>
          <p:nvPr>
            <p:ph type="title"/>
          </p:nvPr>
        </p:nvSpPr>
        <p:spPr/>
        <p:txBody>
          <a:bodyPr>
            <a:normAutofit/>
          </a:bodyPr>
          <a:lstStyle/>
          <a:p>
            <a:r>
              <a:rPr lang="en-US" sz="3600" dirty="0"/>
              <a:t>Resources</a:t>
            </a:r>
          </a:p>
        </p:txBody>
      </p:sp>
      <p:sp>
        <p:nvSpPr>
          <p:cNvPr id="3" name="Content Placeholder 2">
            <a:extLst>
              <a:ext uri="{FF2B5EF4-FFF2-40B4-BE49-F238E27FC236}">
                <a16:creationId xmlns:a16="http://schemas.microsoft.com/office/drawing/2014/main" id="{57E0E93D-1CD5-405A-8D62-03201D2A22D4}"/>
              </a:ext>
            </a:extLst>
          </p:cNvPr>
          <p:cNvSpPr>
            <a:spLocks noGrp="1"/>
          </p:cNvSpPr>
          <p:nvPr>
            <p:ph idx="1"/>
          </p:nvPr>
        </p:nvSpPr>
        <p:spPr/>
        <p:txBody>
          <a:bodyPr/>
          <a:lstStyle/>
          <a:p>
            <a:r>
              <a:rPr lang="en-US" dirty="0">
                <a:hlinkClick r:id="rId2"/>
              </a:rPr>
              <a:t>From Data to Viz</a:t>
            </a:r>
            <a:endParaRPr lang="en-US" dirty="0"/>
          </a:p>
          <a:p>
            <a:r>
              <a:rPr lang="en-US" dirty="0">
                <a:hlinkClick r:id="rId3"/>
              </a:rPr>
              <a:t>Depict Data Studio – Chart Chooser</a:t>
            </a:r>
            <a:endParaRPr lang="en-US" dirty="0"/>
          </a:p>
          <a:p>
            <a:r>
              <a:rPr lang="en-US" dirty="0">
                <a:hlinkClick r:id="rId4"/>
              </a:rPr>
              <a:t>Visual Vocabulary</a:t>
            </a:r>
            <a:endParaRPr lang="en-US" dirty="0"/>
          </a:p>
          <a:p>
            <a:pPr marL="0" indent="0">
              <a:buNone/>
            </a:pPr>
            <a:endParaRPr lang="en-US" dirty="0"/>
          </a:p>
        </p:txBody>
      </p:sp>
    </p:spTree>
    <p:extLst>
      <p:ext uri="{BB962C8B-B14F-4D97-AF65-F5344CB8AC3E}">
        <p14:creationId xmlns:p14="http://schemas.microsoft.com/office/powerpoint/2010/main" val="3843202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5A33-6BB5-40EE-83AC-D73DB3C0A369}"/>
              </a:ext>
            </a:extLst>
          </p:cNvPr>
          <p:cNvSpPr>
            <a:spLocks noGrp="1"/>
          </p:cNvSpPr>
          <p:nvPr>
            <p:ph type="title"/>
          </p:nvPr>
        </p:nvSpPr>
        <p:spPr/>
        <p:txBody>
          <a:bodyPr>
            <a:normAutofit/>
          </a:bodyPr>
          <a:lstStyle/>
          <a:p>
            <a:r>
              <a:rPr lang="en-US" sz="3600" dirty="0"/>
              <a:t>Perceptual Tasks</a:t>
            </a:r>
          </a:p>
        </p:txBody>
      </p:sp>
    </p:spTree>
    <p:extLst>
      <p:ext uri="{BB962C8B-B14F-4D97-AF65-F5344CB8AC3E}">
        <p14:creationId xmlns:p14="http://schemas.microsoft.com/office/powerpoint/2010/main" val="440957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6ADCF-9FDA-4A46-8362-BE0B18954E8F}"/>
              </a:ext>
            </a:extLst>
          </p:cNvPr>
          <p:cNvSpPr>
            <a:spLocks noGrp="1"/>
          </p:cNvSpPr>
          <p:nvPr>
            <p:ph type="title"/>
          </p:nvPr>
        </p:nvSpPr>
        <p:spPr/>
        <p:txBody>
          <a:bodyPr>
            <a:normAutofit/>
          </a:bodyPr>
          <a:lstStyle/>
          <a:p>
            <a:r>
              <a:rPr lang="en-US" sz="3600" dirty="0"/>
              <a:t>Perceptual Tasks</a:t>
            </a:r>
          </a:p>
        </p:txBody>
      </p:sp>
      <p:pic>
        <p:nvPicPr>
          <p:cNvPr id="5" name="Content Placeholder 4" descr="Chart, pie chart&#10;&#10;Description automatically generated">
            <a:extLst>
              <a:ext uri="{FF2B5EF4-FFF2-40B4-BE49-F238E27FC236}">
                <a16:creationId xmlns:a16="http://schemas.microsoft.com/office/drawing/2014/main" id="{B71CC2E2-AD04-4377-BAD5-F52B0B7E8D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1762712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941D-A13D-4959-B213-4C4A63AEBAD4}"/>
              </a:ext>
            </a:extLst>
          </p:cNvPr>
          <p:cNvSpPr>
            <a:spLocks noGrp="1"/>
          </p:cNvSpPr>
          <p:nvPr>
            <p:ph type="title"/>
          </p:nvPr>
        </p:nvSpPr>
        <p:spPr/>
        <p:txBody>
          <a:bodyPr>
            <a:normAutofit/>
          </a:bodyPr>
          <a:lstStyle/>
          <a:p>
            <a:r>
              <a:rPr lang="en-US" sz="3600" dirty="0"/>
              <a:t>Perceptual Tasks</a:t>
            </a:r>
          </a:p>
        </p:txBody>
      </p:sp>
      <p:pic>
        <p:nvPicPr>
          <p:cNvPr id="5" name="Content Placeholder 4" descr="A picture containing chart&#10;&#10;Description automatically generated">
            <a:extLst>
              <a:ext uri="{FF2B5EF4-FFF2-40B4-BE49-F238E27FC236}">
                <a16:creationId xmlns:a16="http://schemas.microsoft.com/office/drawing/2014/main" id="{DDC0A6CB-EDFE-4AFF-8700-3A9EC7CD9F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524338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07FF-6BE4-4088-AF2D-4E93696019FD}"/>
              </a:ext>
            </a:extLst>
          </p:cNvPr>
          <p:cNvSpPr>
            <a:spLocks noGrp="1"/>
          </p:cNvSpPr>
          <p:nvPr>
            <p:ph type="title"/>
          </p:nvPr>
        </p:nvSpPr>
        <p:spPr/>
        <p:txBody>
          <a:bodyPr>
            <a:normAutofit/>
          </a:bodyPr>
          <a:lstStyle/>
          <a:p>
            <a:r>
              <a:rPr lang="en-US" sz="3600" dirty="0"/>
              <a:t>Perceptual Tasks</a:t>
            </a:r>
          </a:p>
        </p:txBody>
      </p:sp>
      <p:pic>
        <p:nvPicPr>
          <p:cNvPr id="5" name="Content Placeholder 4" descr="Chart, funnel chart&#10;&#10;Description automatically generated">
            <a:extLst>
              <a:ext uri="{FF2B5EF4-FFF2-40B4-BE49-F238E27FC236}">
                <a16:creationId xmlns:a16="http://schemas.microsoft.com/office/drawing/2014/main" id="{ED29B6C5-46CB-4104-9D0E-DE7C7AA687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793" y="1600200"/>
            <a:ext cx="4570413" cy="4570413"/>
          </a:xfrm>
        </p:spPr>
      </p:pic>
    </p:spTree>
    <p:extLst>
      <p:ext uri="{BB962C8B-B14F-4D97-AF65-F5344CB8AC3E}">
        <p14:creationId xmlns:p14="http://schemas.microsoft.com/office/powerpoint/2010/main" val="2742201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Chart, bubble chart&#10;&#10;Description automatically generated">
            <a:extLst>
              <a:ext uri="{FF2B5EF4-FFF2-40B4-BE49-F238E27FC236}">
                <a16:creationId xmlns:a16="http://schemas.microsoft.com/office/drawing/2014/main" id="{D1E1DA2F-F8CB-4256-8575-9485C41E4C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 y="637705"/>
            <a:ext cx="11612880" cy="5806441"/>
          </a:xfrm>
        </p:spPr>
      </p:pic>
      <p:sp>
        <p:nvSpPr>
          <p:cNvPr id="2" name="Title 1">
            <a:extLst>
              <a:ext uri="{FF2B5EF4-FFF2-40B4-BE49-F238E27FC236}">
                <a16:creationId xmlns:a16="http://schemas.microsoft.com/office/drawing/2014/main" id="{4A246DA2-D7AF-422D-BAE2-AE1C23F059C3}"/>
              </a:ext>
            </a:extLst>
          </p:cNvPr>
          <p:cNvSpPr>
            <a:spLocks noGrp="1"/>
          </p:cNvSpPr>
          <p:nvPr>
            <p:ph type="title"/>
          </p:nvPr>
        </p:nvSpPr>
        <p:spPr/>
        <p:txBody>
          <a:bodyPr>
            <a:normAutofit/>
          </a:bodyPr>
          <a:lstStyle/>
          <a:p>
            <a:r>
              <a:rPr lang="en-US" sz="3600" dirty="0"/>
              <a:t>Perceptual Tasks</a:t>
            </a:r>
          </a:p>
        </p:txBody>
      </p:sp>
    </p:spTree>
    <p:extLst>
      <p:ext uri="{BB962C8B-B14F-4D97-AF65-F5344CB8AC3E}">
        <p14:creationId xmlns:p14="http://schemas.microsoft.com/office/powerpoint/2010/main" val="2531995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55EE-196B-4764-A9C6-33ED25F00F63}"/>
              </a:ext>
            </a:extLst>
          </p:cNvPr>
          <p:cNvSpPr>
            <a:spLocks noGrp="1"/>
          </p:cNvSpPr>
          <p:nvPr>
            <p:ph type="title"/>
          </p:nvPr>
        </p:nvSpPr>
        <p:spPr/>
        <p:txBody>
          <a:bodyPr>
            <a:normAutofit/>
          </a:bodyPr>
          <a:lstStyle/>
          <a:p>
            <a:r>
              <a:rPr lang="en-US" sz="3600" dirty="0"/>
              <a:t>Perceptual Tasks</a:t>
            </a:r>
          </a:p>
        </p:txBody>
      </p:sp>
      <p:pic>
        <p:nvPicPr>
          <p:cNvPr id="5" name="Content Placeholder 4" descr="Chart, bar chart&#10;&#10;Description automatically generated">
            <a:extLst>
              <a:ext uri="{FF2B5EF4-FFF2-40B4-BE49-F238E27FC236}">
                <a16:creationId xmlns:a16="http://schemas.microsoft.com/office/drawing/2014/main" id="{303572EB-B70C-4EB6-9EC2-1B39292A05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422274"/>
            <a:ext cx="4062413" cy="5687379"/>
          </a:xfrm>
        </p:spPr>
      </p:pic>
    </p:spTree>
    <p:extLst>
      <p:ext uri="{BB962C8B-B14F-4D97-AF65-F5344CB8AC3E}">
        <p14:creationId xmlns:p14="http://schemas.microsoft.com/office/powerpoint/2010/main" val="11865455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Data Visualization in R</a:t>
            </a:r>
          </a:p>
        </p:txBody>
      </p:sp>
    </p:spTree>
    <p:extLst>
      <p:ext uri="{BB962C8B-B14F-4D97-AF65-F5344CB8AC3E}">
        <p14:creationId xmlns:p14="http://schemas.microsoft.com/office/powerpoint/2010/main" val="2476928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Workshop Website</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https://bit.ly/air_R</a:t>
            </a:r>
            <a:r>
              <a:rPr lang="en-US" sz="4000" dirty="0"/>
              <a:t> </a:t>
            </a:r>
            <a:endParaRPr lang="en-US" b="1" dirty="0"/>
          </a:p>
        </p:txBody>
      </p:sp>
    </p:spTree>
    <p:extLst>
      <p:ext uri="{BB962C8B-B14F-4D97-AF65-F5344CB8AC3E}">
        <p14:creationId xmlns:p14="http://schemas.microsoft.com/office/powerpoint/2010/main" val="2598706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6918"/>
          <a:stretch/>
        </p:blipFill>
        <p:spPr>
          <a:xfrm>
            <a:off x="488043" y="915501"/>
            <a:ext cx="11259457" cy="5666704"/>
          </a:xfrm>
        </p:spPr>
      </p:pic>
    </p:spTree>
    <p:extLst>
      <p:ext uri="{BB962C8B-B14F-4D97-AF65-F5344CB8AC3E}">
        <p14:creationId xmlns:p14="http://schemas.microsoft.com/office/powerpoint/2010/main" val="127468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26" r="326"/>
          <a:stretch/>
        </p:blipFill>
        <p:spPr>
          <a:xfrm>
            <a:off x="488043" y="915501"/>
            <a:ext cx="11259457" cy="5666704"/>
          </a:xfrm>
        </p:spPr>
      </p:pic>
    </p:spTree>
    <p:extLst>
      <p:ext uri="{BB962C8B-B14F-4D97-AF65-F5344CB8AC3E}">
        <p14:creationId xmlns:p14="http://schemas.microsoft.com/office/powerpoint/2010/main" val="2000440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266" b="3266"/>
          <a:stretch/>
        </p:blipFill>
        <p:spPr>
          <a:xfrm>
            <a:off x="488043" y="915501"/>
            <a:ext cx="11259457" cy="5666704"/>
          </a:xfrm>
        </p:spPr>
      </p:pic>
    </p:spTree>
    <p:extLst>
      <p:ext uri="{BB962C8B-B14F-4D97-AF65-F5344CB8AC3E}">
        <p14:creationId xmlns:p14="http://schemas.microsoft.com/office/powerpoint/2010/main" val="1341064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highlight>
                  <a:srgbClr val="FFFF00"/>
                </a:highlight>
              </a:rPr>
              <a:t>Data</a:t>
            </a:r>
            <a:r>
              <a:rPr lang="en-US" dirty="0"/>
              <a:t>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B230-84EC-42E2-AFFF-80403DFB42A4}"/>
              </a:ext>
            </a:extLst>
          </p:cNvPr>
          <p:cNvSpPr>
            <a:spLocks noGrp="1"/>
          </p:cNvSpPr>
          <p:nvPr>
            <p:ph type="title"/>
          </p:nvPr>
        </p:nvSpPr>
        <p:spPr/>
        <p:txBody>
          <a:bodyPr>
            <a:normAutofit/>
          </a:bodyPr>
          <a:lstStyle/>
          <a:p>
            <a:r>
              <a:rPr lang="en-US" sz="3600" dirty="0"/>
              <a:t>Data Visualization</a:t>
            </a:r>
          </a:p>
        </p:txBody>
      </p:sp>
      <p:sp>
        <p:nvSpPr>
          <p:cNvPr id="3" name="Text Placeholder 2">
            <a:extLst>
              <a:ext uri="{FF2B5EF4-FFF2-40B4-BE49-F238E27FC236}">
                <a16:creationId xmlns:a16="http://schemas.microsoft.com/office/drawing/2014/main" id="{54507210-9E19-4052-8203-E945ED9756E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45340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BREAK</a:t>
            </a:r>
          </a:p>
        </p:txBody>
      </p:sp>
    </p:spTree>
    <p:extLst>
      <p:ext uri="{BB962C8B-B14F-4D97-AF65-F5344CB8AC3E}">
        <p14:creationId xmlns:p14="http://schemas.microsoft.com/office/powerpoint/2010/main" val="3244574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highlight>
                  <a:srgbClr val="FFFF00"/>
                </a:highlight>
              </a:rPr>
              <a:t>Data</a:t>
            </a:r>
            <a:r>
              <a:rPr lang="en-US" dirty="0"/>
              <a:t>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2810634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B230-84EC-42E2-AFFF-80403DFB42A4}"/>
              </a:ext>
            </a:extLst>
          </p:cNvPr>
          <p:cNvSpPr>
            <a:spLocks noGrp="1"/>
          </p:cNvSpPr>
          <p:nvPr>
            <p:ph type="title"/>
          </p:nvPr>
        </p:nvSpPr>
        <p:spPr/>
        <p:txBody>
          <a:bodyPr>
            <a:normAutofit/>
          </a:bodyPr>
          <a:lstStyle/>
          <a:p>
            <a:r>
              <a:rPr lang="en-US" sz="3600" dirty="0"/>
              <a:t>Data Visualization</a:t>
            </a:r>
          </a:p>
        </p:txBody>
      </p:sp>
      <p:sp>
        <p:nvSpPr>
          <p:cNvPr id="3" name="Text Placeholder 2">
            <a:extLst>
              <a:ext uri="{FF2B5EF4-FFF2-40B4-BE49-F238E27FC236}">
                <a16:creationId xmlns:a16="http://schemas.microsoft.com/office/drawing/2014/main" id="{54507210-9E19-4052-8203-E945ED9756E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33156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9562852" cy="2853068"/>
          </a:xfrm>
        </p:spPr>
        <p:txBody>
          <a:bodyPr/>
          <a:lstStyle/>
          <a:p>
            <a:r>
              <a:rPr lang="en-US" b="1" dirty="0"/>
              <a:t>Introductions</a:t>
            </a:r>
            <a:br>
              <a:rPr lang="en-US" b="1" dirty="0"/>
            </a:br>
            <a:br>
              <a:rPr lang="en-US" b="1" dirty="0"/>
            </a:br>
            <a:r>
              <a:rPr lang="en-US" sz="4000" dirty="0">
                <a:hlinkClick r:id="rId3">
                  <a:extLst>
                    <a:ext uri="{A12FA001-AC4F-418D-AE19-62706E023703}">
                      <ahyp:hlinkClr xmlns:ahyp="http://schemas.microsoft.com/office/drawing/2018/hyperlinkcolor" val="tx"/>
                    </a:ext>
                  </a:extLst>
                </a:hlinkClick>
              </a:rPr>
              <a:t>https://padlet.com/jschilling_ccs/air_R_intro</a:t>
            </a:r>
            <a:endParaRPr lang="en-US" b="1" dirty="0"/>
          </a:p>
        </p:txBody>
      </p:sp>
    </p:spTree>
    <p:extLst>
      <p:ext uri="{BB962C8B-B14F-4D97-AF65-F5344CB8AC3E}">
        <p14:creationId xmlns:p14="http://schemas.microsoft.com/office/powerpoint/2010/main" val="789343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C1771-A581-4566-B3FD-4A08A11B9880}"/>
              </a:ext>
            </a:extLst>
          </p:cNvPr>
          <p:cNvSpPr>
            <a:spLocks noGrp="1"/>
          </p:cNvSpPr>
          <p:nvPr>
            <p:ph type="title"/>
          </p:nvPr>
        </p:nvSpPr>
        <p:spPr/>
        <p:txBody>
          <a:bodyPr/>
          <a:lstStyle/>
          <a:p>
            <a:r>
              <a:rPr lang="en-US" dirty="0"/>
              <a:t>Data Visualization – Your Turn</a:t>
            </a:r>
          </a:p>
        </p:txBody>
      </p:sp>
    </p:spTree>
    <p:extLst>
      <p:ext uri="{BB962C8B-B14F-4D97-AF65-F5344CB8AC3E}">
        <p14:creationId xmlns:p14="http://schemas.microsoft.com/office/powerpoint/2010/main" val="3831686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483802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1667865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pPr>
              <a:buFont typeface="Arial" panose="020B0604020202020204" pitchFamily="34" charset="0"/>
              <a:buChar char="•"/>
            </a:pPr>
            <a:r>
              <a:rPr lang="en-US" dirty="0"/>
              <a:t>Manipulate and analyze data in R</a:t>
            </a:r>
          </a:p>
          <a:p>
            <a:pPr>
              <a:buFont typeface="Arial" panose="020B0604020202020204" pitchFamily="34" charset="0"/>
              <a:buChar char="•"/>
            </a:pPr>
            <a:r>
              <a:rPr lang="en-US" dirty="0"/>
              <a:t>Explain the grammar of graphics in R</a:t>
            </a:r>
          </a:p>
          <a:p>
            <a:pPr>
              <a:buFont typeface="Arial" panose="020B0604020202020204" pitchFamily="34" charset="0"/>
              <a:buChar char="•"/>
            </a:pPr>
            <a:r>
              <a:rPr lang="en-US" dirty="0"/>
              <a:t>Create at least three different charts in R</a:t>
            </a:r>
          </a:p>
          <a:p>
            <a:pPr>
              <a:buFont typeface="Arial" panose="020B0604020202020204" pitchFamily="34" charset="0"/>
              <a:buChar char="•"/>
            </a:pPr>
            <a:r>
              <a:rPr lang="en-US" dirty="0"/>
              <a:t>Develop polished, presentation-ready visualizations in R</a:t>
            </a:r>
          </a:p>
          <a:p>
            <a:endParaRPr lang="en-US" dirty="0"/>
          </a:p>
        </p:txBody>
      </p:sp>
    </p:spTree>
    <p:extLst>
      <p:ext uri="{BB962C8B-B14F-4D97-AF65-F5344CB8AC3E}">
        <p14:creationId xmlns:p14="http://schemas.microsoft.com/office/powerpoint/2010/main" val="1823984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a:xfrm>
            <a:off x="1058687" y="1241854"/>
            <a:ext cx="10062100" cy="4084526"/>
          </a:xfrm>
        </p:spPr>
        <p:txBody>
          <a:bodyPr/>
          <a:lstStyle/>
          <a:p>
            <a:r>
              <a:rPr lang="en-US" dirty="0"/>
              <a:t>Thank you!</a:t>
            </a:r>
            <a:br>
              <a:rPr lang="en-US" dirty="0"/>
            </a:br>
            <a:br>
              <a:rPr lang="en-US" dirty="0"/>
            </a:br>
            <a:r>
              <a:rPr lang="en-US" sz="4000" b="0" dirty="0">
                <a:solidFill>
                  <a:schemeClr val="bg2"/>
                </a:solidFill>
              </a:rPr>
              <a:t>jaschilling@arizona.edu</a:t>
            </a:r>
            <a:br>
              <a:rPr lang="en-US" sz="4000" b="0" dirty="0">
                <a:solidFill>
                  <a:schemeClr val="bg2"/>
                </a:solidFill>
              </a:rPr>
            </a:br>
            <a:r>
              <a:rPr lang="en-US" sz="4000" b="0" dirty="0">
                <a:solidFill>
                  <a:schemeClr val="bg2"/>
                </a:solidFill>
              </a:rPr>
              <a:t>@datasciencejenn</a:t>
            </a:r>
            <a:endParaRPr lang="en-US" b="0" dirty="0">
              <a:solidFill>
                <a:schemeClr val="bg2"/>
              </a:solidFill>
            </a:endParaRPr>
          </a:p>
        </p:txBody>
      </p:sp>
    </p:spTree>
    <p:extLst>
      <p:ext uri="{BB962C8B-B14F-4D97-AF65-F5344CB8AC3E}">
        <p14:creationId xmlns:p14="http://schemas.microsoft.com/office/powerpoint/2010/main" val="20933596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095374"/>
            <a:ext cx="9904908" cy="5440891"/>
          </a:xfrm>
        </p:spPr>
        <p:txBody>
          <a:bodyPr>
            <a:normAutofit fontScale="70000" lnSpcReduction="20000"/>
          </a:bodyPr>
          <a:lstStyle/>
          <a:p>
            <a:pPr marL="0" indent="0">
              <a:buNone/>
            </a:pPr>
            <a:r>
              <a:rPr lang="en-US" sz="2000" dirty="0"/>
              <a:t>Battle-Baptiste, W., &amp; </a:t>
            </a:r>
            <a:r>
              <a:rPr lang="en-US" sz="2000" dirty="0" err="1"/>
              <a:t>Rusert</a:t>
            </a:r>
            <a:r>
              <a:rPr lang="en-US" sz="2000" dirty="0"/>
              <a:t>, B. (2018). </a:t>
            </a:r>
            <a:r>
              <a:rPr lang="en-US" sz="2000" i="1" dirty="0"/>
              <a:t>W.E.B. Du </a:t>
            </a:r>
            <a:r>
              <a:rPr lang="en-US" sz="2000" i="1" dirty="0" err="1"/>
              <a:t>Bois's</a:t>
            </a:r>
            <a:r>
              <a:rPr lang="en-US" sz="2000" i="1" dirty="0"/>
              <a:t> Data Portraits: Visualizing Black America: The color line at the turn of the Twentieth Century. </a:t>
            </a:r>
            <a:r>
              <a:rPr lang="en-US" sz="2000" dirty="0"/>
              <a:t>Princeton Architectural Press. </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err="1"/>
              <a:t>D’Ignazio</a:t>
            </a:r>
            <a:r>
              <a:rPr lang="en-US" sz="2000" dirty="0"/>
              <a:t>, C., &amp; Klein, L. F. (2020). </a:t>
            </a:r>
            <a:r>
              <a:rPr lang="en-US" sz="2000" i="1" dirty="0"/>
              <a:t>Data feminism. </a:t>
            </a:r>
            <a:r>
              <a:rPr lang="en-US" sz="2000" dirty="0"/>
              <a:t>The MIT Press.</a:t>
            </a:r>
          </a:p>
          <a:p>
            <a:pPr marL="0" indent="0">
              <a:buNone/>
            </a:pPr>
            <a:r>
              <a:rPr lang="en-US" sz="2000" dirty="0"/>
              <a:t>Few, S. (2006). </a:t>
            </a:r>
            <a:r>
              <a:rPr lang="en-US" sz="2000" i="1" dirty="0"/>
              <a:t>Information dashboard design. </a:t>
            </a:r>
            <a:r>
              <a:rPr lang="en-US" sz="2000" dirty="0"/>
              <a:t> O’Reilly Media, Inc.</a:t>
            </a:r>
          </a:p>
          <a:p>
            <a:pPr marL="0" indent="0">
              <a:buNone/>
            </a:pPr>
            <a:r>
              <a:rPr lang="en-US" sz="2000" dirty="0"/>
              <a:t>Healy, K. (2019). </a:t>
            </a:r>
            <a:r>
              <a:rPr lang="en-US" sz="2000" i="1" dirty="0"/>
              <a:t>Data visualization: a practical introduction</a:t>
            </a:r>
            <a:r>
              <a:rPr lang="en-US" sz="2000" dirty="0"/>
              <a:t>. Princeton University Press.</a:t>
            </a:r>
          </a:p>
          <a:p>
            <a:pPr marL="0" indent="0">
              <a:buNone/>
            </a:pPr>
            <a:r>
              <a:rPr lang="en-US" sz="2000" dirty="0" err="1"/>
              <a:t>Heer</a:t>
            </a:r>
            <a:r>
              <a:rPr lang="en-US" sz="2000" dirty="0"/>
              <a:t>, J., &amp; Bostock, M. (2010). Crowdsourcing graphical perception: Using mechanical </a:t>
            </a:r>
            <a:r>
              <a:rPr lang="en-US" sz="2000" dirty="0" err="1"/>
              <a:t>turk</a:t>
            </a:r>
            <a:r>
              <a:rPr lang="en-US" sz="2000" dirty="0"/>
              <a:t> to assess visualization design. In </a:t>
            </a:r>
            <a:r>
              <a:rPr lang="en-US" sz="2000" i="1" dirty="0"/>
              <a:t>Proceedings of the </a:t>
            </a:r>
            <a:r>
              <a:rPr lang="en-US" sz="2000" i="1" dirty="0" err="1"/>
              <a:t>sigchi</a:t>
            </a:r>
            <a:r>
              <a:rPr lang="en-US" sz="2000" i="1" dirty="0"/>
              <a:t> conference on human factors in computing systems </a:t>
            </a:r>
            <a:r>
              <a:rPr lang="en-US" sz="2000" dirty="0"/>
              <a:t>(pp. 203–212). New York, NY, USA: ACM. https://doi.org/10.1145/1753326.1753357</a:t>
            </a:r>
          </a:p>
          <a:p>
            <a:pPr marL="0" indent="0">
              <a:buNone/>
            </a:pPr>
            <a:r>
              <a:rPr lang="en-US" sz="2000" dirty="0" err="1"/>
              <a:t>Knaflic</a:t>
            </a:r>
            <a:r>
              <a:rPr lang="en-US" sz="2000" dirty="0"/>
              <a:t>, C. N. (2015). </a:t>
            </a:r>
            <a:r>
              <a:rPr lang="en-US" sz="2000" i="1" dirty="0"/>
              <a:t>Storytelling with data: A Data Visualization Guide for Business Professionals. </a:t>
            </a:r>
            <a:r>
              <a:rPr lang="en-US" sz="2000" dirty="0"/>
              <a:t>John Wiley &amp; Sons, Inc. </a:t>
            </a:r>
          </a:p>
          <a:p>
            <a:pPr marL="0" indent="0">
              <a:buNone/>
            </a:pPr>
            <a:r>
              <a:rPr lang="en-US" sz="2000" dirty="0" err="1"/>
              <a:t>Munzner</a:t>
            </a:r>
            <a:r>
              <a:rPr lang="en-US" sz="2000" dirty="0"/>
              <a:t>, T. (2011). </a:t>
            </a:r>
            <a:r>
              <a:rPr lang="en-US" sz="2000" i="1" dirty="0"/>
              <a:t>Visualization Principles</a:t>
            </a:r>
            <a:r>
              <a:rPr lang="en-US" sz="2000" dirty="0"/>
              <a:t> [PDF slides]. Department of Computer Science, University of British Columbia. https://www.cs.ubc.ca/~tmm/talks/vizbi11/vizbi11.pdf</a:t>
            </a:r>
          </a:p>
          <a:p>
            <a:pPr marL="0" indent="0">
              <a:buNone/>
            </a:pPr>
            <a:r>
              <a:rPr lang="en-US" sz="2000" dirty="0"/>
              <a:t>Tableau. (n.d.). </a:t>
            </a:r>
            <a:r>
              <a:rPr lang="en-US" sz="2000" i="1" dirty="0"/>
              <a:t>What is data visualization? definition, examples, and learning resources. </a:t>
            </a:r>
            <a:r>
              <a:rPr lang="en-US" sz="2000" dirty="0"/>
              <a:t>Tableau. Retrieved January 18, 2022, from https://www.tableau.com/learn/articles/data-visualization </a:t>
            </a:r>
          </a:p>
          <a:p>
            <a:pPr marL="0" indent="0">
              <a:buNone/>
            </a:pPr>
            <a:r>
              <a:rPr lang="en-US" sz="2000" dirty="0"/>
              <a:t>Tufte, E. R. (2001). </a:t>
            </a:r>
            <a:r>
              <a:rPr lang="en-US" sz="2000" i="1" dirty="0"/>
              <a:t>The visual display of quantitative information</a:t>
            </a:r>
            <a:r>
              <a:rPr lang="en-US" sz="2000" dirty="0"/>
              <a:t>. Graphics Press.</a:t>
            </a:r>
          </a:p>
          <a:p>
            <a:pPr marL="0" indent="0">
              <a:buNone/>
            </a:pPr>
            <a:r>
              <a:rPr lang="en-US" sz="2000" dirty="0"/>
              <a:t>Tukey, J. W. (1977). </a:t>
            </a:r>
            <a:r>
              <a:rPr lang="en-US" sz="2000" i="1" dirty="0"/>
              <a:t>Exploratory data analysis</a:t>
            </a:r>
            <a:r>
              <a:rPr lang="en-US" sz="2000" dirty="0"/>
              <a:t>. Addison-Wesley Publishing Company. </a:t>
            </a:r>
          </a:p>
          <a:p>
            <a:pPr marL="0" indent="0">
              <a:buNone/>
            </a:pPr>
            <a:r>
              <a:rPr lang="en-US" sz="2000" dirty="0"/>
              <a:t>Wexler, S. (2021). </a:t>
            </a:r>
            <a:r>
              <a:rPr lang="en-US" sz="2000" i="1" dirty="0"/>
              <a:t>The big picture: How to Use Data Visualization to Make Better Decisions</a:t>
            </a:r>
            <a:r>
              <a:rPr lang="en-US" sz="2000" dirty="0"/>
              <a:t>. McGraw Hill. </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r>
              <a:rPr lang="en-US" sz="2000" dirty="0"/>
              <a:t>Wong, D. M. (2013). </a:t>
            </a:r>
            <a:r>
              <a:rPr lang="en-US" sz="2000" i="1" dirty="0"/>
              <a:t>The wall street journal guide to information graphics: The dos and don'ts of presenting data, facts, and figures. </a:t>
            </a:r>
            <a:r>
              <a:rPr lang="en-US" sz="2000" dirty="0"/>
              <a:t>Norton.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9796-FA72-4071-B903-CF52C9C46AC2}"/>
              </a:ext>
            </a:extLst>
          </p:cNvPr>
          <p:cNvSpPr>
            <a:spLocks noGrp="1"/>
          </p:cNvSpPr>
          <p:nvPr>
            <p:ph type="title"/>
          </p:nvPr>
        </p:nvSpPr>
        <p:spPr>
          <a:xfrm>
            <a:off x="1055618" y="2130914"/>
            <a:ext cx="8494781" cy="2853068"/>
          </a:xfrm>
        </p:spPr>
        <p:txBody>
          <a:bodyPr/>
          <a:lstStyle/>
          <a:p>
            <a:r>
              <a:rPr lang="en-US" b="1" dirty="0"/>
              <a:t>Introduction to R and Packages</a:t>
            </a:r>
          </a:p>
        </p:txBody>
      </p:sp>
    </p:spTree>
    <p:extLst>
      <p:ext uri="{BB962C8B-B14F-4D97-AF65-F5344CB8AC3E}">
        <p14:creationId xmlns:p14="http://schemas.microsoft.com/office/powerpoint/2010/main" val="2187853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12F0-8DFF-4ACA-8216-E756F7DBE93E}"/>
              </a:ext>
            </a:extLst>
          </p:cNvPr>
          <p:cNvSpPr>
            <a:spLocks noGrp="1"/>
          </p:cNvSpPr>
          <p:nvPr>
            <p:ph type="title"/>
          </p:nvPr>
        </p:nvSpPr>
        <p:spPr/>
        <p:txBody>
          <a:bodyPr>
            <a:normAutofit/>
          </a:bodyPr>
          <a:lstStyle/>
          <a:p>
            <a:r>
              <a:rPr lang="en-US" sz="3600" dirty="0"/>
              <a:t>R</a:t>
            </a:r>
          </a:p>
        </p:txBody>
      </p:sp>
      <p:sp>
        <p:nvSpPr>
          <p:cNvPr id="3" name="Content Placeholder 2">
            <a:extLst>
              <a:ext uri="{FF2B5EF4-FFF2-40B4-BE49-F238E27FC236}">
                <a16:creationId xmlns:a16="http://schemas.microsoft.com/office/drawing/2014/main" id="{873530ED-DBDC-48BB-A0BB-CDB883472494}"/>
              </a:ext>
            </a:extLst>
          </p:cNvPr>
          <p:cNvSpPr>
            <a:spLocks noGrp="1"/>
          </p:cNvSpPr>
          <p:nvPr>
            <p:ph idx="1"/>
          </p:nvPr>
        </p:nvSpPr>
        <p:spPr/>
        <p:txBody>
          <a:bodyPr/>
          <a:lstStyle/>
          <a:p>
            <a:r>
              <a:rPr lang="en-US" dirty="0"/>
              <a:t>Why R?</a:t>
            </a:r>
          </a:p>
          <a:p>
            <a:pPr marL="0" indent="0">
              <a:buNone/>
            </a:pPr>
            <a:endParaRPr lang="en-US" dirty="0"/>
          </a:p>
          <a:p>
            <a:r>
              <a:rPr lang="en-US" dirty="0"/>
              <a:t>Packages</a:t>
            </a:r>
          </a:p>
          <a:p>
            <a:pPr lvl="1"/>
            <a:r>
              <a:rPr lang="en-US" dirty="0"/>
              <a:t>{here}</a:t>
            </a:r>
          </a:p>
          <a:p>
            <a:pPr lvl="1"/>
            <a:r>
              <a:rPr lang="en-US" dirty="0"/>
              <a:t>{explore}</a:t>
            </a:r>
          </a:p>
          <a:p>
            <a:pPr lvl="1"/>
            <a:r>
              <a:rPr lang="en-US" dirty="0"/>
              <a:t>{</a:t>
            </a:r>
            <a:r>
              <a:rPr lang="en-US" dirty="0" err="1"/>
              <a:t>tidyverse</a:t>
            </a:r>
            <a:r>
              <a:rPr lang="en-US" dirty="0"/>
              <a:t>}</a:t>
            </a:r>
          </a:p>
          <a:p>
            <a:pPr lvl="1"/>
            <a:r>
              <a:rPr lang="en-US" dirty="0"/>
              <a:t>{scales}</a:t>
            </a:r>
          </a:p>
        </p:txBody>
      </p:sp>
    </p:spTree>
    <p:extLst>
      <p:ext uri="{BB962C8B-B14F-4D97-AF65-F5344CB8AC3E}">
        <p14:creationId xmlns:p14="http://schemas.microsoft.com/office/powerpoint/2010/main" val="52425573"/>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1550</TotalTime>
  <Words>7974</Words>
  <Application>Microsoft Office PowerPoint</Application>
  <PresentationFormat>Widescreen</PresentationFormat>
  <Paragraphs>588</Paragraphs>
  <Slides>76</Slides>
  <Notes>67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Wingdings</vt:lpstr>
      <vt:lpstr>1_Office Theme</vt:lpstr>
      <vt:lpstr>Data Analysis and Visualization in R</vt:lpstr>
      <vt:lpstr>Introduction to Workshop</vt:lpstr>
      <vt:lpstr>Jenn Schilling</vt:lpstr>
      <vt:lpstr>Schedule</vt:lpstr>
      <vt:lpstr>Learning Outcomes</vt:lpstr>
      <vt:lpstr>Workshop Website  https://bit.ly/air_R </vt:lpstr>
      <vt:lpstr>Introductions  https://padlet.com/jschilling_ccs/air_R_intro</vt:lpstr>
      <vt:lpstr>Introduction to R and Packages</vt:lpstr>
      <vt:lpstr>R</vt:lpstr>
      <vt:lpstr>here</vt:lpstr>
      <vt:lpstr>explore</vt:lpstr>
      <vt:lpstr>tidyverse</vt:lpstr>
      <vt:lpstr>R Markdown</vt:lpstr>
      <vt:lpstr>R Setup</vt:lpstr>
      <vt:lpstr>Workshop Materials</vt:lpstr>
      <vt:lpstr>Data</vt:lpstr>
      <vt:lpstr>Data Analysis in R</vt:lpstr>
      <vt:lpstr>Data Exploration</vt:lpstr>
      <vt:lpstr>Data Exploration – Your Turn</vt:lpstr>
      <vt:lpstr>BREAK</vt:lpstr>
      <vt:lpstr>Data Analysis</vt:lpstr>
      <vt:lpstr>PowerPoint Presentation</vt:lpstr>
      <vt:lpstr>PowerPoint Presentation</vt:lpstr>
      <vt:lpstr>PowerPoint Presentation</vt:lpstr>
      <vt:lpstr>Data Analysis – Your Turn</vt:lpstr>
      <vt:lpstr>Data Visualization Best Practices  https://padlet.com/jaschilling/air_R</vt:lpstr>
      <vt:lpstr>What is data visualization?</vt:lpstr>
      <vt:lpstr>A Definition from Tableau</vt:lpstr>
      <vt:lpstr>A Definition from Alberto Cairo</vt:lpstr>
      <vt:lpstr>A Definition from W.E.B. Du Bois</vt:lpstr>
      <vt:lpstr>A Definition from Tamara Munzner</vt:lpstr>
      <vt:lpstr>Why visualize data?</vt:lpstr>
      <vt:lpstr>Why visualize data?</vt:lpstr>
      <vt:lpstr>13 datasets of (x, y) coordinate pairs</vt:lpstr>
      <vt:lpstr>Datasets Visualized</vt:lpstr>
      <vt:lpstr>What is an effective data visualization?</vt:lpstr>
      <vt:lpstr>Effective Data Visualization</vt:lpstr>
      <vt:lpstr>Effective Data Visualization</vt:lpstr>
      <vt:lpstr>Effective Data Visualization</vt:lpstr>
      <vt:lpstr>Effective Data Visualization</vt:lpstr>
      <vt:lpstr>Effective Data Visualization</vt:lpstr>
      <vt:lpstr>Effective Data Visualization</vt:lpstr>
      <vt:lpstr>BREAK</vt:lpstr>
      <vt:lpstr>What do you need to know to visualize data?</vt:lpstr>
      <vt:lpstr>PowerPoint Presentation</vt:lpstr>
      <vt:lpstr>PowerPoint Presentation</vt:lpstr>
      <vt:lpstr>PowerPoint Presentation</vt:lpstr>
      <vt:lpstr>PowerPoint Presentation</vt:lpstr>
      <vt:lpstr>PowerPoint Presentation</vt:lpstr>
      <vt:lpstr>How do you know which chart to use?</vt:lpstr>
      <vt:lpstr>Resources</vt:lpstr>
      <vt:lpstr>Perceptual Tasks</vt:lpstr>
      <vt:lpstr>Perceptual Tasks</vt:lpstr>
      <vt:lpstr>Perceptual Tasks</vt:lpstr>
      <vt:lpstr>Perceptual Tasks</vt:lpstr>
      <vt:lpstr>Perceptual Tasks</vt:lpstr>
      <vt:lpstr>Perceptual Tasks</vt:lpstr>
      <vt:lpstr>Data Visualization in R</vt:lpstr>
      <vt:lpstr>Data Visualization in R</vt:lpstr>
      <vt:lpstr>What’s Possible with ggplot2?</vt:lpstr>
      <vt:lpstr>What’s Possible with ggplot2?</vt:lpstr>
      <vt:lpstr>What’s Possible with ggplot2?</vt:lpstr>
      <vt:lpstr>The Grammar of Graphics</vt:lpstr>
      <vt:lpstr>PowerPoint Presentation</vt:lpstr>
      <vt:lpstr>PowerPoint Presentation</vt:lpstr>
      <vt:lpstr>Data Visualization</vt:lpstr>
      <vt:lpstr>BREAK</vt:lpstr>
      <vt:lpstr>The Grammar of Graphics</vt:lpstr>
      <vt:lpstr>Data Visualization</vt:lpstr>
      <vt:lpstr>Data Visualization – Your Turn</vt:lpstr>
      <vt:lpstr>PowerPoint Presentation</vt:lpstr>
      <vt:lpstr>PowerPoint Presentation</vt:lpstr>
      <vt:lpstr>Where to go next</vt:lpstr>
      <vt:lpstr>What did we learn today?</vt:lpstr>
      <vt:lpstr>Thank you!  jaschilling@arizona.edu @datasciencejenn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178</cp:revision>
  <dcterms:created xsi:type="dcterms:W3CDTF">2021-03-06T21:07:36Z</dcterms:created>
  <dcterms:modified xsi:type="dcterms:W3CDTF">2022-04-13T22:11:22Z</dcterms:modified>
</cp:coreProperties>
</file>